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sldIdLst>
    <p:sldId id="299" r:id="rId2"/>
    <p:sldId id="315" r:id="rId3"/>
    <p:sldId id="323" r:id="rId4"/>
    <p:sldId id="694" r:id="rId5"/>
    <p:sldId id="311" r:id="rId6"/>
    <p:sldId id="312" r:id="rId7"/>
    <p:sldId id="313" r:id="rId8"/>
    <p:sldId id="324" r:id="rId9"/>
    <p:sldId id="339" r:id="rId10"/>
    <p:sldId id="695" r:id="rId11"/>
    <p:sldId id="340" r:id="rId12"/>
    <p:sldId id="696" r:id="rId13"/>
    <p:sldId id="693" r:id="rId14"/>
    <p:sldId id="325" r:id="rId15"/>
    <p:sldId id="692" r:id="rId16"/>
    <p:sldId id="341" r:id="rId17"/>
    <p:sldId id="689" r:id="rId18"/>
    <p:sldId id="690" r:id="rId19"/>
    <p:sldId id="691" r:id="rId20"/>
    <p:sldId id="322" r:id="rId21"/>
    <p:sldId id="342" r:id="rId22"/>
    <p:sldId id="296" r:id="rId23"/>
    <p:sldId id="298" r:id="rId2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125" autoAdjust="0"/>
  </p:normalViewPr>
  <p:slideViewPr>
    <p:cSldViewPr snapToGrid="0" snapToObjects="1">
      <p:cViewPr varScale="1">
        <p:scale>
          <a:sx n="110" d="100"/>
          <a:sy n="110" d="100"/>
        </p:scale>
        <p:origin x="492"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1B8F0B-18BC-E148-8EB7-4A279D302A93}" type="datetimeFigureOut">
              <a:rPr lang="de-DE" smtClean="0"/>
              <a:t>12.01.2023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23E34C-5803-574A-8808-5FFCDECC69D6}" type="slidenum">
              <a:rPr lang="de-DE" smtClean="0"/>
              <a:t>‹Nr.›</a:t>
            </a:fld>
            <a:endParaRPr lang="de-DE"/>
          </a:p>
        </p:txBody>
      </p:sp>
    </p:spTree>
    <p:extLst>
      <p:ext uri="{BB962C8B-B14F-4D97-AF65-F5344CB8AC3E}">
        <p14:creationId xmlns:p14="http://schemas.microsoft.com/office/powerpoint/2010/main" val="414533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bildplatzhalter 1">
            <a:extLst>
              <a:ext uri="{FF2B5EF4-FFF2-40B4-BE49-F238E27FC236}">
                <a16:creationId xmlns:a16="http://schemas.microsoft.com/office/drawing/2014/main" id="{A32FC030-8E58-4695-84B9-5CB09D2AFF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izenplatzhalter 2">
            <a:extLst>
              <a:ext uri="{FF2B5EF4-FFF2-40B4-BE49-F238E27FC236}">
                <a16:creationId xmlns:a16="http://schemas.microsoft.com/office/drawing/2014/main" id="{43E631BD-12EF-4F6A-8DD7-91E37C528E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AT" altLang="de-DE"/>
          </a:p>
        </p:txBody>
      </p:sp>
      <p:sp>
        <p:nvSpPr>
          <p:cNvPr id="14340" name="Foliennummernplatzhalter 3">
            <a:extLst>
              <a:ext uri="{FF2B5EF4-FFF2-40B4-BE49-F238E27FC236}">
                <a16:creationId xmlns:a16="http://schemas.microsoft.com/office/drawing/2014/main" id="{ABB55D2C-23A5-428D-B63E-95BF7BF363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3AF6F61-8399-45B4-9E74-9ADB176EDDEB}" type="slidenum">
              <a:rPr lang="de-AT" altLang="de-DE"/>
              <a:pPr>
                <a:spcBef>
                  <a:spcPct val="0"/>
                </a:spcBef>
              </a:pPr>
              <a:t>2</a:t>
            </a:fld>
            <a:endParaRPr lang="de-AT"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a:extLst>
              <a:ext uri="{FF2B5EF4-FFF2-40B4-BE49-F238E27FC236}">
                <a16:creationId xmlns:a16="http://schemas.microsoft.com/office/drawing/2014/main" id="{961C13C9-7C60-4AAF-B509-F8FB437A90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izenplatzhalter 2">
            <a:extLst>
              <a:ext uri="{FF2B5EF4-FFF2-40B4-BE49-F238E27FC236}">
                <a16:creationId xmlns:a16="http://schemas.microsoft.com/office/drawing/2014/main" id="{EDA31B21-8E5D-424D-A007-762055E7B1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AT" altLang="de-DE"/>
          </a:p>
        </p:txBody>
      </p:sp>
      <p:sp>
        <p:nvSpPr>
          <p:cNvPr id="16388" name="Foliennummernplatzhalter 3">
            <a:extLst>
              <a:ext uri="{FF2B5EF4-FFF2-40B4-BE49-F238E27FC236}">
                <a16:creationId xmlns:a16="http://schemas.microsoft.com/office/drawing/2014/main" id="{37490C90-0E9F-4C4E-BF86-248227A877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1396305-A0BB-4D42-ACED-2DBB553D2B3D}" type="slidenum">
              <a:rPr lang="de-AT" altLang="de-DE"/>
              <a:pPr>
                <a:spcBef>
                  <a:spcPct val="0"/>
                </a:spcBef>
              </a:pPr>
              <a:t>3</a:t>
            </a:fld>
            <a:endParaRPr lang="de-AT"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bildplatzhalter 1">
            <a:extLst>
              <a:ext uri="{FF2B5EF4-FFF2-40B4-BE49-F238E27FC236}">
                <a16:creationId xmlns:a16="http://schemas.microsoft.com/office/drawing/2014/main" id="{6F1E8769-A15B-4576-99A6-73BA832E5F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izenplatzhalter 2">
            <a:extLst>
              <a:ext uri="{FF2B5EF4-FFF2-40B4-BE49-F238E27FC236}">
                <a16:creationId xmlns:a16="http://schemas.microsoft.com/office/drawing/2014/main" id="{90558C5E-9D21-4EDC-9145-C1B65F5F1F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AT" altLang="de-DE"/>
              <a:t>Das aktuelle Angebot ist angemessen</a:t>
            </a:r>
          </a:p>
          <a:p>
            <a:r>
              <a:rPr lang="de-AT" altLang="de-DE"/>
              <a:t>Demographische Entwicklungen werden als konstant angenommen</a:t>
            </a:r>
          </a:p>
          <a:p>
            <a:endParaRPr lang="de-AT" altLang="de-DE"/>
          </a:p>
        </p:txBody>
      </p:sp>
      <p:sp>
        <p:nvSpPr>
          <p:cNvPr id="19460" name="Foliennummernplatzhalter 3">
            <a:extLst>
              <a:ext uri="{FF2B5EF4-FFF2-40B4-BE49-F238E27FC236}">
                <a16:creationId xmlns:a16="http://schemas.microsoft.com/office/drawing/2014/main" id="{351C7BDE-F129-4C3B-A02F-F056626EEB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1C4AFE2-7563-4727-B686-A2106EB61448}" type="slidenum">
              <a:rPr lang="de-AT" altLang="de-DE"/>
              <a:pPr>
                <a:spcBef>
                  <a:spcPct val="0"/>
                </a:spcBef>
              </a:pPr>
              <a:t>5</a:t>
            </a:fld>
            <a:endParaRPr lang="de-AT"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1">
            <a:extLst>
              <a:ext uri="{FF2B5EF4-FFF2-40B4-BE49-F238E27FC236}">
                <a16:creationId xmlns:a16="http://schemas.microsoft.com/office/drawing/2014/main" id="{9FFB6E65-0584-471E-B5B7-7D0D1C7216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izenplatzhalter 2">
            <a:extLst>
              <a:ext uri="{FF2B5EF4-FFF2-40B4-BE49-F238E27FC236}">
                <a16:creationId xmlns:a16="http://schemas.microsoft.com/office/drawing/2014/main" id="{C47C96F6-AB64-4657-AB44-F1D9675D41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AT" altLang="de-DE"/>
          </a:p>
        </p:txBody>
      </p:sp>
      <p:sp>
        <p:nvSpPr>
          <p:cNvPr id="21508" name="Foliennummernplatzhalter 3">
            <a:extLst>
              <a:ext uri="{FF2B5EF4-FFF2-40B4-BE49-F238E27FC236}">
                <a16:creationId xmlns:a16="http://schemas.microsoft.com/office/drawing/2014/main" id="{BB19A218-7DC7-439B-93C8-D17D380389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7EF7797-E1DB-41ED-B24C-E47A8C1E02FA}" type="slidenum">
              <a:rPr lang="de-AT" altLang="de-DE"/>
              <a:pPr>
                <a:spcBef>
                  <a:spcPct val="0"/>
                </a:spcBef>
              </a:pPr>
              <a:t>6</a:t>
            </a:fld>
            <a:endParaRPr lang="de-AT"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a:extLst>
              <a:ext uri="{FF2B5EF4-FFF2-40B4-BE49-F238E27FC236}">
                <a16:creationId xmlns:a16="http://schemas.microsoft.com/office/drawing/2014/main" id="{5008CE4E-B85F-420F-AF49-1BAF0ACD59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izenplatzhalter 2">
            <a:extLst>
              <a:ext uri="{FF2B5EF4-FFF2-40B4-BE49-F238E27FC236}">
                <a16:creationId xmlns:a16="http://schemas.microsoft.com/office/drawing/2014/main" id="{EB28DD7D-4FB7-423C-A561-F87714590F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AT" altLang="de-DE"/>
              <a:t>Normativer Ansatz der inadäquate Versorgungsaspekte nicht in die Zukunft extrapoliert</a:t>
            </a:r>
          </a:p>
          <a:p>
            <a:r>
              <a:rPr lang="de-AT" altLang="de-DE"/>
              <a:t>Erlaubt die Integration gegenwärtiger nicht abgedeckter Versorungsbedürfnisse (Unterversorgung für Demenz, Depression….)</a:t>
            </a:r>
          </a:p>
          <a:p>
            <a:r>
              <a:rPr lang="de-AT" altLang="de-DE"/>
              <a:t>Hohe Anforderung an die Verfügbarkeit von Daten zur Gesundheit der Bevölkerung</a:t>
            </a:r>
          </a:p>
          <a:p>
            <a:r>
              <a:rPr lang="de-AT" altLang="de-DE"/>
              <a:t>Hohe Anforderungen an Informationen zu Wirksamkeit von Versorgungsangeboten für spezifische gesundheitliche Bedürfnisse</a:t>
            </a:r>
          </a:p>
          <a:p>
            <a:r>
              <a:rPr lang="de-AT" altLang="de-DE"/>
              <a:t>Annahme der bedarfsgerechten Inanspruchnahme von Gesundheitsdienstleistungen</a:t>
            </a:r>
          </a:p>
          <a:p>
            <a:r>
              <a:rPr lang="de-AT" altLang="de-DE"/>
              <a:t>Technologische Entwicklungen und neue Innovationen im Versorgungsbereich werden oft nicht berücksichtigt</a:t>
            </a:r>
          </a:p>
        </p:txBody>
      </p:sp>
      <p:sp>
        <p:nvSpPr>
          <p:cNvPr id="24580" name="Foliennummernplatzhalter 3">
            <a:extLst>
              <a:ext uri="{FF2B5EF4-FFF2-40B4-BE49-F238E27FC236}">
                <a16:creationId xmlns:a16="http://schemas.microsoft.com/office/drawing/2014/main" id="{3726B4A5-7ECB-4C99-AC94-E275E3256A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EF211EC-0D98-491A-BC4D-DB0A939226C2}" type="slidenum">
              <a:rPr lang="de-AT" altLang="de-DE"/>
              <a:pPr>
                <a:spcBef>
                  <a:spcPct val="0"/>
                </a:spcBef>
              </a:pPr>
              <a:t>8</a:t>
            </a:fld>
            <a:endParaRPr lang="de-AT"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a:extLst>
              <a:ext uri="{FF2B5EF4-FFF2-40B4-BE49-F238E27FC236}">
                <a16:creationId xmlns:a16="http://schemas.microsoft.com/office/drawing/2014/main" id="{73C576DC-DBD1-4A0E-B0F7-3959EF15B8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izenplatzhalter 2">
            <a:extLst>
              <a:ext uri="{FF2B5EF4-FFF2-40B4-BE49-F238E27FC236}">
                <a16:creationId xmlns:a16="http://schemas.microsoft.com/office/drawing/2014/main" id="{2B40327C-B88D-4589-9A45-9B8EDE42C9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AT" altLang="de-DE"/>
              <a:t>Untersucht wurden: Pflege, therapeutische und diagnostische Berufe sowie Hebammen</a:t>
            </a:r>
          </a:p>
          <a:p>
            <a:r>
              <a:rPr lang="de-AT" altLang="de-DE"/>
              <a:t>Augenmerk auf demographische Alterung, Verkürzung der Aufenthaltsdauer und Verschiebung der Inanspruchnahme in den LZ Bereich</a:t>
            </a:r>
          </a:p>
          <a:p>
            <a:r>
              <a:rPr lang="de-AT" altLang="de-DE"/>
              <a:t>Dabei wird von einer unveränderte Produktivität ausgegange</a:t>
            </a:r>
          </a:p>
          <a:p>
            <a:endParaRPr lang="de-AT" altLang="de-DE"/>
          </a:p>
          <a:p>
            <a:r>
              <a:rPr lang="de-AT" altLang="de-DE"/>
              <a:t>Alternativszenarion behält alles gleichermaßen bei. </a:t>
            </a:r>
          </a:p>
          <a:p>
            <a:endParaRPr lang="de-AT" altLang="de-DE"/>
          </a:p>
          <a:p>
            <a:r>
              <a:rPr lang="de-AT" altLang="de-DE"/>
              <a:t>Bezieht sich auf Gesundheitspersonal, ohne administratives Personal, Verwaltung oder Pharmaindustrie bzw. Medizin</a:t>
            </a:r>
          </a:p>
          <a:p>
            <a:endParaRPr lang="de-AT" altLang="de-DE"/>
          </a:p>
          <a:p>
            <a:r>
              <a:rPr lang="de-AT" altLang="de-DE"/>
              <a:t>Autoren weisen darauf hin, dass diese Prognosen eher Größenordnungen und Grundlage zu Überlegungen </a:t>
            </a:r>
          </a:p>
          <a:p>
            <a:endParaRPr lang="de-AT" altLang="de-DE"/>
          </a:p>
          <a:p>
            <a:r>
              <a:rPr lang="de-AT" altLang="de-DE"/>
              <a:t>Die Dauer der Berufsausübung sowie Personalfluktuation wurden hier nicht berücksichtigt – v.a. weil in keinen Statistiken dokumentiert</a:t>
            </a:r>
          </a:p>
          <a:p>
            <a:endParaRPr lang="de-AT" altLang="de-DE"/>
          </a:p>
          <a:p>
            <a:endParaRPr lang="de-AT" altLang="de-DE"/>
          </a:p>
        </p:txBody>
      </p:sp>
      <p:sp>
        <p:nvSpPr>
          <p:cNvPr id="26628" name="Foliennummernplatzhalter 3">
            <a:extLst>
              <a:ext uri="{FF2B5EF4-FFF2-40B4-BE49-F238E27FC236}">
                <a16:creationId xmlns:a16="http://schemas.microsoft.com/office/drawing/2014/main" id="{29108781-A610-4C7A-9820-77BC242707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796097E-CCA4-4E14-9EFE-B88B1D1ACF4E}" type="slidenum">
              <a:rPr lang="de-AT" altLang="de-DE"/>
              <a:pPr>
                <a:spcBef>
                  <a:spcPct val="0"/>
                </a:spcBef>
              </a:pPr>
              <a:t>14</a:t>
            </a:fld>
            <a:endParaRPr lang="de-AT"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a:extLst>
              <a:ext uri="{FF2B5EF4-FFF2-40B4-BE49-F238E27FC236}">
                <a16:creationId xmlns:a16="http://schemas.microsoft.com/office/drawing/2014/main" id="{87449E01-8B92-442B-A7D7-8EF4EAD5B5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a:extLst>
              <a:ext uri="{FF2B5EF4-FFF2-40B4-BE49-F238E27FC236}">
                <a16:creationId xmlns:a16="http://schemas.microsoft.com/office/drawing/2014/main" id="{2F88C933-A0C3-4BC4-894D-644A3E63471E}"/>
              </a:ext>
            </a:extLst>
          </p:cNvPr>
          <p:cNvSpPr>
            <a:spLocks noGrp="1"/>
          </p:cNvSpPr>
          <p:nvPr>
            <p:ph type="body" idx="1"/>
          </p:nvPr>
        </p:nvSpPr>
        <p:spPr/>
        <p:txBody>
          <a:bodyPr/>
          <a:lstStyle/>
          <a:p>
            <a:pPr marL="453680" indent="-453680">
              <a:buFont typeface="+mj-lt"/>
              <a:buAutoNum type="arabicPeriod"/>
              <a:defRPr/>
            </a:pPr>
            <a:r>
              <a:rPr lang="de-AT" dirty="0"/>
              <a:t>Erhebung und Analyse von Daten hat Mehrwert </a:t>
            </a:r>
            <a:r>
              <a:rPr lang="de-AT" dirty="0">
                <a:sym typeface="Wingdings" pitchFamily="2" charset="2"/>
              </a:rPr>
              <a:t> kann </a:t>
            </a:r>
            <a:r>
              <a:rPr lang="de-AT" dirty="0" err="1">
                <a:sym typeface="Wingdings" pitchFamily="2" charset="2"/>
              </a:rPr>
              <a:t>Knappheiten</a:t>
            </a:r>
            <a:r>
              <a:rPr lang="de-AT" dirty="0">
                <a:sym typeface="Wingdings" pitchFamily="2" charset="2"/>
              </a:rPr>
              <a:t>, Überangebote, Verteilungsprobleme abschwächen/verhindern</a:t>
            </a:r>
          </a:p>
          <a:p>
            <a:pPr marL="453680" indent="-453680">
              <a:buFont typeface="+mj-lt"/>
              <a:buAutoNum type="arabicPeriod"/>
              <a:defRPr/>
            </a:pPr>
            <a:r>
              <a:rPr lang="de-AT" dirty="0">
                <a:sym typeface="Wingdings" pitchFamily="2" charset="2"/>
              </a:rPr>
              <a:t>Werte, Grundsätze, Strategien politischer Entscheidungsträger sind kritischer Erfolgsfaktor</a:t>
            </a:r>
          </a:p>
          <a:p>
            <a:pPr marL="453680" indent="-453680">
              <a:buFont typeface="+mj-lt"/>
              <a:buAutoNum type="arabicPeriod"/>
              <a:defRPr/>
            </a:pPr>
            <a:r>
              <a:rPr lang="de-AT" dirty="0">
                <a:sym typeface="Wingdings" pitchFamily="2" charset="2"/>
              </a:rPr>
              <a:t>Neben Zahlen stellen Lebensstandard, Organisation von Arbeit, Arbeitsbedingungen, Qualitätsziele u.a.m. wichtige Aspekte dar</a:t>
            </a:r>
          </a:p>
          <a:p>
            <a:pPr marL="453680" indent="-453680">
              <a:buFont typeface="+mj-lt"/>
              <a:buAutoNum type="arabicPeriod"/>
              <a:defRPr/>
            </a:pPr>
            <a:r>
              <a:rPr lang="de-AT" dirty="0">
                <a:sym typeface="Wingdings" pitchFamily="2" charset="2"/>
              </a:rPr>
              <a:t>Ganzheitlichem Ansatz sollte der Vorzug gegeben werden</a:t>
            </a:r>
          </a:p>
          <a:p>
            <a:pPr marL="453680" indent="-453680">
              <a:buFont typeface="+mj-lt"/>
              <a:buAutoNum type="arabicPeriod"/>
              <a:defRPr/>
            </a:pPr>
            <a:r>
              <a:rPr lang="de-AT" dirty="0">
                <a:sym typeface="Wingdings" pitchFamily="2" charset="2"/>
              </a:rPr>
              <a:t>Valide, zuverlässige und aktuelle Daten sind zentral, ohne diese wird Schätzung zum „Ratespiel“</a:t>
            </a:r>
          </a:p>
          <a:p>
            <a:pPr marL="537170" indent="-537170">
              <a:buFont typeface="Calibri" pitchFamily="34" charset="0"/>
              <a:buAutoNum type="arabicPeriod" startAt="6"/>
              <a:defRPr/>
            </a:pPr>
            <a:r>
              <a:rPr lang="de-AT" dirty="0">
                <a:sym typeface="Wingdings" pitchFamily="2" charset="2"/>
              </a:rPr>
              <a:t>Veränderung muss ausgehandelt werden, daher ist Einbindung aller betroffenen Gruppen bedeutsam</a:t>
            </a:r>
            <a:endParaRPr lang="de-AT" dirty="0"/>
          </a:p>
          <a:p>
            <a:pPr marL="537170" indent="-537170">
              <a:buFont typeface="Calibri" pitchFamily="34" charset="0"/>
              <a:buAutoNum type="arabicPeriod" startAt="6"/>
              <a:defRPr/>
            </a:pPr>
            <a:r>
              <a:rPr lang="de-AT" dirty="0"/>
              <a:t>Gemeinsame Sprache aller Behörden für nationalen Blickwinkel</a:t>
            </a:r>
          </a:p>
          <a:p>
            <a:pPr marL="537170" indent="-537170">
              <a:buFont typeface="Calibri" pitchFamily="34" charset="0"/>
              <a:buAutoNum type="arabicPeriod" startAt="6"/>
              <a:defRPr/>
            </a:pPr>
            <a:r>
              <a:rPr lang="de-AT" dirty="0"/>
              <a:t>Je größer zeitlicher Rahmen der Planungshorizonte, desto riskanter sind Vorhersagen = langfristige Planung muss laufend an die veränderten Daten angepasst werden (Rollierende Planung)</a:t>
            </a:r>
          </a:p>
          <a:p>
            <a:pPr marL="453680" indent="-453680">
              <a:buFont typeface="+mj-lt"/>
              <a:buAutoNum type="arabicPeriod"/>
              <a:defRPr/>
            </a:pPr>
            <a:endParaRPr lang="de-AT" dirty="0">
              <a:sym typeface="Wingdings" pitchFamily="2" charset="2"/>
            </a:endParaRPr>
          </a:p>
          <a:p>
            <a:pPr>
              <a:defRPr/>
            </a:pPr>
            <a:endParaRPr lang="de-AT" dirty="0"/>
          </a:p>
        </p:txBody>
      </p:sp>
      <p:sp>
        <p:nvSpPr>
          <p:cNvPr id="34820" name="Foliennummernplatzhalter 3">
            <a:extLst>
              <a:ext uri="{FF2B5EF4-FFF2-40B4-BE49-F238E27FC236}">
                <a16:creationId xmlns:a16="http://schemas.microsoft.com/office/drawing/2014/main" id="{66F6E937-6A72-4083-9BF7-9B25B034D3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1B172B-6C1A-42E0-A46F-F953F6D40198}" type="slidenum">
              <a:rPr lang="de-AT" altLang="de-DE"/>
              <a:pPr>
                <a:spcBef>
                  <a:spcPct val="0"/>
                </a:spcBef>
              </a:pPr>
              <a:t>20</a:t>
            </a:fld>
            <a:endParaRPr lang="de-AT" altLang="de-D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C199D1-A3ED-7141-900F-850277DE61C6}"/>
              </a:ext>
            </a:extLst>
          </p:cNvPr>
          <p:cNvSpPr>
            <a:spLocks noGrp="1"/>
          </p:cNvSpPr>
          <p:nvPr>
            <p:ph type="title" hasCustomPrompt="1"/>
          </p:nvPr>
        </p:nvSpPr>
        <p:spPr>
          <a:xfrm>
            <a:off x="831850" y="978218"/>
            <a:ext cx="5264150" cy="2852737"/>
          </a:xfrm>
          <a:prstGeom prst="rect">
            <a:avLst/>
          </a:prstGeom>
        </p:spPr>
        <p:txBody>
          <a:bodyPr anchor="b"/>
          <a:lstStyle>
            <a:lvl1pPr>
              <a:defRPr sz="4000"/>
            </a:lvl1pPr>
          </a:lstStyle>
          <a:p>
            <a:r>
              <a:rPr lang="de-DE" dirty="0"/>
              <a:t>Titel der Präsentation</a:t>
            </a:r>
          </a:p>
        </p:txBody>
      </p:sp>
      <p:sp>
        <p:nvSpPr>
          <p:cNvPr id="3" name="Textplatzhalter 2">
            <a:extLst>
              <a:ext uri="{FF2B5EF4-FFF2-40B4-BE49-F238E27FC236}">
                <a16:creationId xmlns:a16="http://schemas.microsoft.com/office/drawing/2014/main" id="{3E3E297B-D8FB-3C40-BCE8-D25DB29A37C8}"/>
              </a:ext>
            </a:extLst>
          </p:cNvPr>
          <p:cNvSpPr>
            <a:spLocks noGrp="1"/>
          </p:cNvSpPr>
          <p:nvPr>
            <p:ph type="body" idx="1" hasCustomPrompt="1"/>
          </p:nvPr>
        </p:nvSpPr>
        <p:spPr>
          <a:xfrm>
            <a:off x="831850" y="4058701"/>
            <a:ext cx="6814456" cy="82731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Name(</a:t>
            </a:r>
            <a:r>
              <a:rPr lang="de-DE" dirty="0" err="1"/>
              <a:t>n</a:t>
            </a:r>
            <a:r>
              <a:rPr lang="de-DE" dirty="0"/>
              <a:t>) + Datum</a:t>
            </a:r>
          </a:p>
        </p:txBody>
      </p:sp>
      <p:sp>
        <p:nvSpPr>
          <p:cNvPr id="5" name="Textplatzhalter 2">
            <a:extLst>
              <a:ext uri="{FF2B5EF4-FFF2-40B4-BE49-F238E27FC236}">
                <a16:creationId xmlns:a16="http://schemas.microsoft.com/office/drawing/2014/main" id="{735A5771-D9DD-174B-BAD4-977E2BE9EBF1}"/>
              </a:ext>
            </a:extLst>
          </p:cNvPr>
          <p:cNvSpPr>
            <a:spLocks noGrp="1"/>
          </p:cNvSpPr>
          <p:nvPr>
            <p:ph type="body" idx="10" hasCustomPrompt="1"/>
          </p:nvPr>
        </p:nvSpPr>
        <p:spPr>
          <a:xfrm>
            <a:off x="831849" y="5003581"/>
            <a:ext cx="6814457" cy="266473"/>
          </a:xfrm>
        </p:spPr>
        <p:txBody>
          <a:bodyPr>
            <a:normAutofit/>
          </a:bodyPr>
          <a:lstStyle>
            <a:lvl1pPr marL="0" inden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Titel der Veranstaltung (optional)</a:t>
            </a:r>
          </a:p>
        </p:txBody>
      </p:sp>
      <p:pic>
        <p:nvPicPr>
          <p:cNvPr id="10" name="Grafik 9">
            <a:extLst>
              <a:ext uri="{FF2B5EF4-FFF2-40B4-BE49-F238E27FC236}">
                <a16:creationId xmlns:a16="http://schemas.microsoft.com/office/drawing/2014/main" id="{61E159EE-37F5-1A41-A8CC-463EDCF8E83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28560" y="5518149"/>
            <a:ext cx="3649663" cy="663575"/>
          </a:xfrm>
          <a:prstGeom prst="rect">
            <a:avLst/>
          </a:prstGeom>
        </p:spPr>
      </p:pic>
    </p:spTree>
    <p:extLst>
      <p:ext uri="{BB962C8B-B14F-4D97-AF65-F5344CB8AC3E}">
        <p14:creationId xmlns:p14="http://schemas.microsoft.com/office/powerpoint/2010/main" val="1788158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7932B1-0ED1-A14B-9FEB-FE55EB667FF2}"/>
              </a:ext>
            </a:extLst>
          </p:cNvPr>
          <p:cNvSpPr>
            <a:spLocks noGrp="1"/>
          </p:cNvSpPr>
          <p:nvPr>
            <p:ph type="title"/>
          </p:nvPr>
        </p:nvSpPr>
        <p:spPr>
          <a:xfrm>
            <a:off x="838200" y="365125"/>
            <a:ext cx="10515600" cy="1325563"/>
          </a:xfrm>
          <a:prstGeom prst="rect">
            <a:avLst/>
          </a:prstGeom>
        </p:spPr>
        <p:txBody>
          <a:bodyPr/>
          <a:lstStyle/>
          <a:p>
            <a:r>
              <a:rPr lang="de-DE"/>
              <a:t>Mastertitelformat bearbeiten</a:t>
            </a:r>
            <a:endParaRPr lang="de-DE" dirty="0"/>
          </a:p>
        </p:txBody>
      </p:sp>
      <p:sp>
        <p:nvSpPr>
          <p:cNvPr id="3" name="Inhaltsplatzhalter 2">
            <a:extLst>
              <a:ext uri="{FF2B5EF4-FFF2-40B4-BE49-F238E27FC236}">
                <a16:creationId xmlns:a16="http://schemas.microsoft.com/office/drawing/2014/main" id="{D37581A3-232D-8D47-BD7B-5F2692020390}"/>
              </a:ext>
            </a:extLst>
          </p:cNvPr>
          <p:cNvSpPr>
            <a:spLocks noGrp="1"/>
          </p:cNvSpPr>
          <p:nvPr>
            <p:ph sz="half" idx="1"/>
          </p:nvPr>
        </p:nvSpPr>
        <p:spPr>
          <a:xfrm>
            <a:off x="838200" y="1825625"/>
            <a:ext cx="5036127"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Bildplatzhalter 8">
            <a:extLst>
              <a:ext uri="{FF2B5EF4-FFF2-40B4-BE49-F238E27FC236}">
                <a16:creationId xmlns:a16="http://schemas.microsoft.com/office/drawing/2014/main" id="{14360B74-E083-A14B-A4BD-7FE78EF5589C}"/>
              </a:ext>
            </a:extLst>
          </p:cNvPr>
          <p:cNvSpPr>
            <a:spLocks noGrp="1"/>
          </p:cNvSpPr>
          <p:nvPr>
            <p:ph type="pic" sz="quarter" idx="13" hasCustomPrompt="1"/>
          </p:nvPr>
        </p:nvSpPr>
        <p:spPr>
          <a:xfrm>
            <a:off x="6317672" y="1825625"/>
            <a:ext cx="5036127" cy="3092739"/>
          </a:xfrm>
          <a:solidFill>
            <a:schemeClr val="bg2"/>
          </a:solidFill>
        </p:spPr>
        <p:txBody>
          <a:bodyPr anchor="ctr"/>
          <a:lstStyle>
            <a:lvl1pPr marL="0" indent="0" algn="ctr">
              <a:buFontTx/>
              <a:buNone/>
              <a:defRPr/>
            </a:lvl1pPr>
          </a:lstStyle>
          <a:p>
            <a:r>
              <a:rPr lang="de-DE" dirty="0"/>
              <a:t>Bildplatzhalter</a:t>
            </a:r>
          </a:p>
        </p:txBody>
      </p:sp>
      <p:sp>
        <p:nvSpPr>
          <p:cNvPr id="11" name="Textplatzhalter 10">
            <a:extLst>
              <a:ext uri="{FF2B5EF4-FFF2-40B4-BE49-F238E27FC236}">
                <a16:creationId xmlns:a16="http://schemas.microsoft.com/office/drawing/2014/main" id="{F787288E-6535-A54C-8183-6FC75DEAE3F2}"/>
              </a:ext>
            </a:extLst>
          </p:cNvPr>
          <p:cNvSpPr>
            <a:spLocks noGrp="1"/>
          </p:cNvSpPr>
          <p:nvPr>
            <p:ph type="body" sz="quarter" idx="14" hasCustomPrompt="1"/>
          </p:nvPr>
        </p:nvSpPr>
        <p:spPr>
          <a:xfrm>
            <a:off x="6802438" y="5029200"/>
            <a:ext cx="4551362" cy="1147763"/>
          </a:xfrm>
        </p:spPr>
        <p:txBody>
          <a:bodyPr>
            <a:noAutofit/>
          </a:bodyPr>
          <a:lstStyle>
            <a:lvl1pPr marL="0" indent="0" algn="r">
              <a:buFontTx/>
              <a:buNone/>
              <a:defRPr sz="1200"/>
            </a:lvl1pPr>
            <a:lvl2pPr marL="457200" indent="0" algn="r">
              <a:buFontTx/>
              <a:buNone/>
              <a:defRPr sz="1200"/>
            </a:lvl2pPr>
            <a:lvl3pPr marL="914400" indent="0" algn="r">
              <a:buFontTx/>
              <a:buNone/>
              <a:defRPr sz="1200"/>
            </a:lvl3pPr>
            <a:lvl4pPr marL="1371600" indent="0" algn="r">
              <a:buFontTx/>
              <a:buNone/>
              <a:defRPr sz="1200"/>
            </a:lvl4pPr>
            <a:lvl5pPr marL="1828800" indent="0" algn="r">
              <a:buFontTx/>
              <a:buNone/>
              <a:defRPr sz="1200"/>
            </a:lvl5pPr>
          </a:lstStyle>
          <a:p>
            <a:pPr lvl="0"/>
            <a:r>
              <a:rPr lang="de-DE" dirty="0"/>
              <a:t>Platzhalter Bildtext (optional)</a:t>
            </a:r>
          </a:p>
        </p:txBody>
      </p:sp>
      <p:sp>
        <p:nvSpPr>
          <p:cNvPr id="13" name="Textplatzhalter 10">
            <a:extLst>
              <a:ext uri="{FF2B5EF4-FFF2-40B4-BE49-F238E27FC236}">
                <a16:creationId xmlns:a16="http://schemas.microsoft.com/office/drawing/2014/main" id="{C4CBA87A-E451-7848-8A5B-E54D742B1AFB}"/>
              </a:ext>
            </a:extLst>
          </p:cNvPr>
          <p:cNvSpPr>
            <a:spLocks noGrp="1"/>
          </p:cNvSpPr>
          <p:nvPr>
            <p:ph type="body" sz="quarter" idx="20" hasCustomPrompt="1"/>
          </p:nvPr>
        </p:nvSpPr>
        <p:spPr>
          <a:xfrm rot="16200000">
            <a:off x="9973996" y="3328758"/>
            <a:ext cx="3092739" cy="175372"/>
          </a:xfrm>
        </p:spPr>
        <p:txBody>
          <a:bodyPr anchor="t">
            <a:noAutofit/>
          </a:bodyPr>
          <a:lstStyle>
            <a:lvl1pPr marL="0" indent="0" algn="r">
              <a:buFontTx/>
              <a:buNone/>
              <a:defRPr sz="800"/>
            </a:lvl1pPr>
            <a:lvl2pPr marL="457200" indent="0" algn="r">
              <a:buFontTx/>
              <a:buNone/>
              <a:defRPr sz="1200"/>
            </a:lvl2pPr>
            <a:lvl3pPr marL="914400" indent="0" algn="r">
              <a:buFontTx/>
              <a:buNone/>
              <a:defRPr sz="1200"/>
            </a:lvl3pPr>
            <a:lvl4pPr marL="1371600" indent="0" algn="r">
              <a:buFontTx/>
              <a:buNone/>
              <a:defRPr sz="1200"/>
            </a:lvl4pPr>
            <a:lvl5pPr marL="1828800" indent="0" algn="r">
              <a:buFontTx/>
              <a:buNone/>
              <a:defRPr sz="1200"/>
            </a:lvl5pPr>
          </a:lstStyle>
          <a:p>
            <a:pPr lvl="0"/>
            <a:r>
              <a:rPr lang="de-DE" dirty="0"/>
              <a:t>© </a:t>
            </a:r>
            <a:r>
              <a:rPr lang="de-DE" dirty="0" err="1"/>
              <a:t>Fotocredit</a:t>
            </a:r>
            <a:r>
              <a:rPr lang="de-DE" dirty="0"/>
              <a:t> bzw. Quelle für Grafik</a:t>
            </a:r>
          </a:p>
        </p:txBody>
      </p:sp>
      <p:sp>
        <p:nvSpPr>
          <p:cNvPr id="15" name="Foliennummernplatzhalter 5">
            <a:extLst>
              <a:ext uri="{FF2B5EF4-FFF2-40B4-BE49-F238E27FC236}">
                <a16:creationId xmlns:a16="http://schemas.microsoft.com/office/drawing/2014/main" id="{D38EDA9F-26AA-9B4B-943D-068901DA3F74}"/>
              </a:ext>
            </a:extLst>
          </p:cNvPr>
          <p:cNvSpPr>
            <a:spLocks noGrp="1"/>
          </p:cNvSpPr>
          <p:nvPr>
            <p:ph type="sldNum" sz="quarter" idx="4"/>
          </p:nvPr>
        </p:nvSpPr>
        <p:spPr>
          <a:xfrm>
            <a:off x="839789" y="6356350"/>
            <a:ext cx="583898" cy="365125"/>
          </a:xfrm>
          <a:prstGeom prst="rect">
            <a:avLst/>
          </a:prstGeom>
        </p:spPr>
        <p:txBody>
          <a:bodyPr vert="horz" lIns="0" tIns="0" rIns="0" bIns="0" rtlCol="0" anchor="ctr"/>
          <a:lstStyle>
            <a:lvl1pPr algn="l">
              <a:lnSpc>
                <a:spcPct val="110000"/>
              </a:lnSpc>
              <a:defRPr sz="1000" b="0">
                <a:solidFill>
                  <a:schemeClr val="tx1">
                    <a:tint val="75000"/>
                  </a:schemeClr>
                </a:solidFill>
                <a:latin typeface="Lucida Sans" panose="020B0602030504020204" pitchFamily="34" charset="77"/>
              </a:defRPr>
            </a:lvl1pPr>
          </a:lstStyle>
          <a:p>
            <a:fld id="{CDD6A526-6E93-4D44-80E5-3CEE2153CC52}" type="slidenum">
              <a:rPr lang="de-DE" smtClean="0"/>
              <a:pPr/>
              <a:t>‹Nr.›</a:t>
            </a:fld>
            <a:endParaRPr lang="de-DE" dirty="0"/>
          </a:p>
        </p:txBody>
      </p:sp>
      <p:sp>
        <p:nvSpPr>
          <p:cNvPr id="16" name="Fußzeilenplatzhalter 1">
            <a:extLst>
              <a:ext uri="{FF2B5EF4-FFF2-40B4-BE49-F238E27FC236}">
                <a16:creationId xmlns:a16="http://schemas.microsoft.com/office/drawing/2014/main" id="{8AC0FC82-454D-794F-9E61-98FC37AD9540}"/>
              </a:ext>
            </a:extLst>
          </p:cNvPr>
          <p:cNvSpPr>
            <a:spLocks noGrp="1"/>
          </p:cNvSpPr>
          <p:nvPr>
            <p:ph type="ftr" sz="quarter" idx="3"/>
          </p:nvPr>
        </p:nvSpPr>
        <p:spPr>
          <a:xfrm>
            <a:off x="1547664" y="6356350"/>
            <a:ext cx="6466840" cy="365125"/>
          </a:xfrm>
          <a:prstGeom prst="rect">
            <a:avLst/>
          </a:prstGeom>
        </p:spPr>
        <p:txBody>
          <a:bodyPr vert="horz" lIns="0" tIns="0" rIns="0" bIns="0" rtlCol="0" anchor="ctr"/>
          <a:lstStyle>
            <a:lvl1pPr algn="l">
              <a:defRPr sz="1200">
                <a:solidFill>
                  <a:schemeClr val="tx1">
                    <a:tint val="75000"/>
                  </a:schemeClr>
                </a:solidFill>
              </a:defRPr>
            </a:lvl1pPr>
          </a:lstStyle>
          <a:p>
            <a:r>
              <a:rPr lang="de-DE" dirty="0"/>
              <a:t>Fußzeile Beispiel ı 1. Jänner 2023</a:t>
            </a:r>
          </a:p>
        </p:txBody>
      </p:sp>
    </p:spTree>
    <p:extLst>
      <p:ext uri="{BB962C8B-B14F-4D97-AF65-F5344CB8AC3E}">
        <p14:creationId xmlns:p14="http://schemas.microsoft.com/office/powerpoint/2010/main" val="4271370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 + Foto groß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7932B1-0ED1-A14B-9FEB-FE55EB667FF2}"/>
              </a:ext>
            </a:extLst>
          </p:cNvPr>
          <p:cNvSpPr>
            <a:spLocks noGrp="1"/>
          </p:cNvSpPr>
          <p:nvPr>
            <p:ph type="title"/>
          </p:nvPr>
        </p:nvSpPr>
        <p:spPr>
          <a:xfrm>
            <a:off x="838200" y="365125"/>
            <a:ext cx="5036127" cy="1325563"/>
          </a:xfrm>
          <a:prstGeom prst="rect">
            <a:avLst/>
          </a:prstGeom>
        </p:spPr>
        <p:txBody>
          <a:bodyPr/>
          <a:lstStyle/>
          <a:p>
            <a:r>
              <a:rPr lang="de-DE"/>
              <a:t>Mastertitelformat bearbeiten</a:t>
            </a:r>
            <a:endParaRPr lang="de-DE" dirty="0"/>
          </a:p>
        </p:txBody>
      </p:sp>
      <p:sp>
        <p:nvSpPr>
          <p:cNvPr id="3" name="Inhaltsplatzhalter 2">
            <a:extLst>
              <a:ext uri="{FF2B5EF4-FFF2-40B4-BE49-F238E27FC236}">
                <a16:creationId xmlns:a16="http://schemas.microsoft.com/office/drawing/2014/main" id="{D37581A3-232D-8D47-BD7B-5F2692020390}"/>
              </a:ext>
            </a:extLst>
          </p:cNvPr>
          <p:cNvSpPr>
            <a:spLocks noGrp="1"/>
          </p:cNvSpPr>
          <p:nvPr>
            <p:ph sz="half" idx="1"/>
          </p:nvPr>
        </p:nvSpPr>
        <p:spPr>
          <a:xfrm>
            <a:off x="838200" y="1825625"/>
            <a:ext cx="5036127"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Bildplatzhalter 8">
            <a:extLst>
              <a:ext uri="{FF2B5EF4-FFF2-40B4-BE49-F238E27FC236}">
                <a16:creationId xmlns:a16="http://schemas.microsoft.com/office/drawing/2014/main" id="{14360B74-E083-A14B-A4BD-7FE78EF5589C}"/>
              </a:ext>
            </a:extLst>
          </p:cNvPr>
          <p:cNvSpPr>
            <a:spLocks noGrp="1"/>
          </p:cNvSpPr>
          <p:nvPr>
            <p:ph type="pic" sz="quarter" idx="13" hasCustomPrompt="1"/>
          </p:nvPr>
        </p:nvSpPr>
        <p:spPr>
          <a:xfrm>
            <a:off x="6096000" y="1"/>
            <a:ext cx="6096000" cy="6858000"/>
          </a:xfrm>
          <a:solidFill>
            <a:schemeClr val="bg2"/>
          </a:solidFill>
        </p:spPr>
        <p:txBody>
          <a:bodyPr anchor="ctr"/>
          <a:lstStyle>
            <a:lvl1pPr marL="0" indent="0" algn="ctr">
              <a:buFontTx/>
              <a:buNone/>
              <a:defRPr/>
            </a:lvl1pPr>
          </a:lstStyle>
          <a:p>
            <a:r>
              <a:rPr lang="de-DE" dirty="0"/>
              <a:t>Bildplatzhalter</a:t>
            </a:r>
          </a:p>
        </p:txBody>
      </p:sp>
      <p:sp>
        <p:nvSpPr>
          <p:cNvPr id="10" name="Textplatzhalter 10">
            <a:extLst>
              <a:ext uri="{FF2B5EF4-FFF2-40B4-BE49-F238E27FC236}">
                <a16:creationId xmlns:a16="http://schemas.microsoft.com/office/drawing/2014/main" id="{E1597D52-DB92-8F4E-ACAC-2DF2F22FAA7B}"/>
              </a:ext>
            </a:extLst>
          </p:cNvPr>
          <p:cNvSpPr>
            <a:spLocks noGrp="1"/>
          </p:cNvSpPr>
          <p:nvPr>
            <p:ph type="body" sz="quarter" idx="15" hasCustomPrompt="1"/>
          </p:nvPr>
        </p:nvSpPr>
        <p:spPr>
          <a:xfrm rot="16200000">
            <a:off x="4415644" y="4542907"/>
            <a:ext cx="3092739" cy="175372"/>
          </a:xfrm>
        </p:spPr>
        <p:txBody>
          <a:bodyPr anchor="b">
            <a:noAutofit/>
          </a:bodyPr>
          <a:lstStyle>
            <a:lvl1pPr marL="0" indent="0" algn="l">
              <a:buFontTx/>
              <a:buNone/>
              <a:defRPr sz="800"/>
            </a:lvl1pPr>
            <a:lvl2pPr marL="457200" indent="0" algn="r">
              <a:buFontTx/>
              <a:buNone/>
              <a:defRPr sz="1200"/>
            </a:lvl2pPr>
            <a:lvl3pPr marL="914400" indent="0" algn="r">
              <a:buFontTx/>
              <a:buNone/>
              <a:defRPr sz="1200"/>
            </a:lvl3pPr>
            <a:lvl4pPr marL="1371600" indent="0" algn="r">
              <a:buFontTx/>
              <a:buNone/>
              <a:defRPr sz="1200"/>
            </a:lvl4pPr>
            <a:lvl5pPr marL="1828800" indent="0" algn="r">
              <a:buFontTx/>
              <a:buNone/>
              <a:defRPr sz="1200"/>
            </a:lvl5pPr>
          </a:lstStyle>
          <a:p>
            <a:pPr lvl="0"/>
            <a:r>
              <a:rPr lang="de-DE" dirty="0"/>
              <a:t>© </a:t>
            </a:r>
            <a:r>
              <a:rPr lang="de-DE" dirty="0" err="1"/>
              <a:t>Fotocredit</a:t>
            </a:r>
            <a:endParaRPr lang="de-DE" dirty="0"/>
          </a:p>
        </p:txBody>
      </p:sp>
      <p:sp>
        <p:nvSpPr>
          <p:cNvPr id="12" name="Foliennummernplatzhalter 5">
            <a:extLst>
              <a:ext uri="{FF2B5EF4-FFF2-40B4-BE49-F238E27FC236}">
                <a16:creationId xmlns:a16="http://schemas.microsoft.com/office/drawing/2014/main" id="{3CF2F1D4-8E75-E74A-9E9B-23F9ACD20452}"/>
              </a:ext>
            </a:extLst>
          </p:cNvPr>
          <p:cNvSpPr>
            <a:spLocks noGrp="1"/>
          </p:cNvSpPr>
          <p:nvPr>
            <p:ph type="sldNum" sz="quarter" idx="4"/>
          </p:nvPr>
        </p:nvSpPr>
        <p:spPr>
          <a:xfrm>
            <a:off x="839789" y="6356350"/>
            <a:ext cx="583898" cy="365125"/>
          </a:xfrm>
          <a:prstGeom prst="rect">
            <a:avLst/>
          </a:prstGeom>
        </p:spPr>
        <p:txBody>
          <a:bodyPr vert="horz" lIns="0" tIns="0" rIns="0" bIns="0" rtlCol="0" anchor="ctr"/>
          <a:lstStyle>
            <a:lvl1pPr algn="l">
              <a:lnSpc>
                <a:spcPct val="110000"/>
              </a:lnSpc>
              <a:defRPr sz="1000" b="0">
                <a:solidFill>
                  <a:schemeClr val="tx1">
                    <a:tint val="75000"/>
                  </a:schemeClr>
                </a:solidFill>
                <a:latin typeface="Lucida Sans" panose="020B0602030504020204" pitchFamily="34" charset="77"/>
              </a:defRPr>
            </a:lvl1pPr>
          </a:lstStyle>
          <a:p>
            <a:fld id="{CDD6A526-6E93-4D44-80E5-3CEE2153CC52}" type="slidenum">
              <a:rPr lang="de-DE" smtClean="0"/>
              <a:pPr/>
              <a:t>‹Nr.›</a:t>
            </a:fld>
            <a:endParaRPr lang="de-DE" dirty="0"/>
          </a:p>
        </p:txBody>
      </p:sp>
      <p:sp>
        <p:nvSpPr>
          <p:cNvPr id="13" name="Fußzeilenplatzhalter 1">
            <a:extLst>
              <a:ext uri="{FF2B5EF4-FFF2-40B4-BE49-F238E27FC236}">
                <a16:creationId xmlns:a16="http://schemas.microsoft.com/office/drawing/2014/main" id="{B5D8E2D9-9F98-174A-A73B-C088777158EB}"/>
              </a:ext>
            </a:extLst>
          </p:cNvPr>
          <p:cNvSpPr>
            <a:spLocks noGrp="1"/>
          </p:cNvSpPr>
          <p:nvPr>
            <p:ph type="ftr" sz="quarter" idx="3"/>
          </p:nvPr>
        </p:nvSpPr>
        <p:spPr>
          <a:xfrm>
            <a:off x="1547664" y="6356350"/>
            <a:ext cx="6466840" cy="365125"/>
          </a:xfrm>
          <a:prstGeom prst="rect">
            <a:avLst/>
          </a:prstGeom>
        </p:spPr>
        <p:txBody>
          <a:bodyPr vert="horz" lIns="0" tIns="0" rIns="0" bIns="0" rtlCol="0" anchor="ctr"/>
          <a:lstStyle>
            <a:lvl1pPr algn="l">
              <a:defRPr sz="1200">
                <a:solidFill>
                  <a:schemeClr val="tx1">
                    <a:tint val="75000"/>
                  </a:schemeClr>
                </a:solidFill>
              </a:defRPr>
            </a:lvl1pPr>
          </a:lstStyle>
          <a:p>
            <a:r>
              <a:rPr lang="de-DE" dirty="0"/>
              <a:t>Fußzeile Beispiel ı 1. Jänner 2023</a:t>
            </a:r>
          </a:p>
        </p:txBody>
      </p:sp>
    </p:spTree>
    <p:extLst>
      <p:ext uri="{BB962C8B-B14F-4D97-AF65-F5344CB8AC3E}">
        <p14:creationId xmlns:p14="http://schemas.microsoft.com/office/powerpoint/2010/main" val="1102191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 + Foto groß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7932B1-0ED1-A14B-9FEB-FE55EB667FF2}"/>
              </a:ext>
            </a:extLst>
          </p:cNvPr>
          <p:cNvSpPr>
            <a:spLocks noGrp="1"/>
          </p:cNvSpPr>
          <p:nvPr>
            <p:ph type="title"/>
          </p:nvPr>
        </p:nvSpPr>
        <p:spPr>
          <a:xfrm>
            <a:off x="6316086" y="365125"/>
            <a:ext cx="5036127" cy="1325563"/>
          </a:xfrm>
          <a:prstGeom prst="rect">
            <a:avLst/>
          </a:prstGeom>
        </p:spPr>
        <p:txBody>
          <a:bodyPr/>
          <a:lstStyle/>
          <a:p>
            <a:r>
              <a:rPr lang="de-DE"/>
              <a:t>Mastertitelformat bearbeiten</a:t>
            </a:r>
            <a:endParaRPr lang="de-DE" dirty="0"/>
          </a:p>
        </p:txBody>
      </p:sp>
      <p:sp>
        <p:nvSpPr>
          <p:cNvPr id="3" name="Inhaltsplatzhalter 2">
            <a:extLst>
              <a:ext uri="{FF2B5EF4-FFF2-40B4-BE49-F238E27FC236}">
                <a16:creationId xmlns:a16="http://schemas.microsoft.com/office/drawing/2014/main" id="{D37581A3-232D-8D47-BD7B-5F2692020390}"/>
              </a:ext>
            </a:extLst>
          </p:cNvPr>
          <p:cNvSpPr>
            <a:spLocks noGrp="1"/>
          </p:cNvSpPr>
          <p:nvPr>
            <p:ph sz="half" idx="1"/>
          </p:nvPr>
        </p:nvSpPr>
        <p:spPr>
          <a:xfrm>
            <a:off x="6316086" y="1825625"/>
            <a:ext cx="5036127"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4">
            <a:extLst>
              <a:ext uri="{FF2B5EF4-FFF2-40B4-BE49-F238E27FC236}">
                <a16:creationId xmlns:a16="http://schemas.microsoft.com/office/drawing/2014/main" id="{79F3A225-8CBA-1D43-A5F3-C3B34E9FA694}"/>
              </a:ext>
            </a:extLst>
          </p:cNvPr>
          <p:cNvSpPr>
            <a:spLocks noGrp="1"/>
          </p:cNvSpPr>
          <p:nvPr>
            <p:ph type="dt" sz="half" idx="10"/>
          </p:nvPr>
        </p:nvSpPr>
        <p:spPr>
          <a:xfrm>
            <a:off x="838200" y="6356350"/>
            <a:ext cx="1321106" cy="365125"/>
          </a:xfrm>
          <a:prstGeom prst="rect">
            <a:avLst/>
          </a:prstGeom>
        </p:spPr>
        <p:txBody>
          <a:bodyPr/>
          <a:lstStyle/>
          <a:p>
            <a:endParaRPr lang="de-DE"/>
          </a:p>
        </p:txBody>
      </p:sp>
      <p:sp>
        <p:nvSpPr>
          <p:cNvPr id="7" name="Foliennummernplatzhalter 6">
            <a:extLst>
              <a:ext uri="{FF2B5EF4-FFF2-40B4-BE49-F238E27FC236}">
                <a16:creationId xmlns:a16="http://schemas.microsoft.com/office/drawing/2014/main" id="{4F7686EE-0B43-4041-9CC6-880FFB347E8C}"/>
              </a:ext>
            </a:extLst>
          </p:cNvPr>
          <p:cNvSpPr>
            <a:spLocks noGrp="1"/>
          </p:cNvSpPr>
          <p:nvPr>
            <p:ph type="sldNum" sz="quarter" idx="12"/>
          </p:nvPr>
        </p:nvSpPr>
        <p:spPr/>
        <p:txBody>
          <a:bodyPr/>
          <a:lstStyle/>
          <a:p>
            <a:fld id="{CDD6A526-6E93-4D44-80E5-3CEE2153CC52}" type="slidenum">
              <a:rPr lang="de-DE" smtClean="0"/>
              <a:t>‹Nr.›</a:t>
            </a:fld>
            <a:endParaRPr lang="de-DE"/>
          </a:p>
        </p:txBody>
      </p:sp>
      <p:sp>
        <p:nvSpPr>
          <p:cNvPr id="9" name="Bildplatzhalter 8">
            <a:extLst>
              <a:ext uri="{FF2B5EF4-FFF2-40B4-BE49-F238E27FC236}">
                <a16:creationId xmlns:a16="http://schemas.microsoft.com/office/drawing/2014/main" id="{14360B74-E083-A14B-A4BD-7FE78EF5589C}"/>
              </a:ext>
            </a:extLst>
          </p:cNvPr>
          <p:cNvSpPr>
            <a:spLocks noGrp="1"/>
          </p:cNvSpPr>
          <p:nvPr>
            <p:ph type="pic" sz="quarter" idx="13" hasCustomPrompt="1"/>
          </p:nvPr>
        </p:nvSpPr>
        <p:spPr>
          <a:xfrm>
            <a:off x="0" y="1"/>
            <a:ext cx="6096000" cy="6858000"/>
          </a:xfrm>
          <a:solidFill>
            <a:schemeClr val="bg2"/>
          </a:solidFill>
        </p:spPr>
        <p:txBody>
          <a:bodyPr anchor="ctr"/>
          <a:lstStyle>
            <a:lvl1pPr marL="0" indent="0" algn="ctr">
              <a:buFontTx/>
              <a:buNone/>
              <a:defRPr/>
            </a:lvl1pPr>
          </a:lstStyle>
          <a:p>
            <a:r>
              <a:rPr lang="de-DE" dirty="0"/>
              <a:t>Bildplatzhalter</a:t>
            </a:r>
          </a:p>
        </p:txBody>
      </p:sp>
      <p:sp>
        <p:nvSpPr>
          <p:cNvPr id="8" name="Textplatzhalter 10">
            <a:extLst>
              <a:ext uri="{FF2B5EF4-FFF2-40B4-BE49-F238E27FC236}">
                <a16:creationId xmlns:a16="http://schemas.microsoft.com/office/drawing/2014/main" id="{C34197C6-8298-4F4D-9D29-A48013457773}"/>
              </a:ext>
            </a:extLst>
          </p:cNvPr>
          <p:cNvSpPr>
            <a:spLocks noGrp="1"/>
          </p:cNvSpPr>
          <p:nvPr>
            <p:ph type="body" sz="quarter" idx="15" hasCustomPrompt="1"/>
          </p:nvPr>
        </p:nvSpPr>
        <p:spPr>
          <a:xfrm rot="16200000">
            <a:off x="4682825" y="4543700"/>
            <a:ext cx="3092739" cy="173786"/>
          </a:xfrm>
        </p:spPr>
        <p:txBody>
          <a:bodyPr anchor="t">
            <a:noAutofit/>
          </a:bodyPr>
          <a:lstStyle>
            <a:lvl1pPr marL="0" indent="0" algn="l">
              <a:buFontTx/>
              <a:buNone/>
              <a:defRPr sz="800"/>
            </a:lvl1pPr>
            <a:lvl2pPr marL="457200" indent="0" algn="r">
              <a:buFontTx/>
              <a:buNone/>
              <a:defRPr sz="1200"/>
            </a:lvl2pPr>
            <a:lvl3pPr marL="914400" indent="0" algn="r">
              <a:buFontTx/>
              <a:buNone/>
              <a:defRPr sz="1200"/>
            </a:lvl3pPr>
            <a:lvl4pPr marL="1371600" indent="0" algn="r">
              <a:buFontTx/>
              <a:buNone/>
              <a:defRPr sz="1200"/>
            </a:lvl4pPr>
            <a:lvl5pPr marL="1828800" indent="0" algn="r">
              <a:buFontTx/>
              <a:buNone/>
              <a:defRPr sz="1200"/>
            </a:lvl5pPr>
          </a:lstStyle>
          <a:p>
            <a:pPr lvl="0"/>
            <a:r>
              <a:rPr lang="de-DE" dirty="0"/>
              <a:t>© </a:t>
            </a:r>
            <a:r>
              <a:rPr lang="de-DE" dirty="0" err="1"/>
              <a:t>Fotocredit</a:t>
            </a:r>
            <a:endParaRPr lang="de-DE" dirty="0"/>
          </a:p>
        </p:txBody>
      </p:sp>
    </p:spTree>
    <p:extLst>
      <p:ext uri="{BB962C8B-B14F-4D97-AF65-F5344CB8AC3E}">
        <p14:creationId xmlns:p14="http://schemas.microsoft.com/office/powerpoint/2010/main" val="410498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Zitat blau">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D9041BA2-1767-C94D-ADB1-D68E5BCF4DED}"/>
              </a:ext>
            </a:extLst>
          </p:cNvPr>
          <p:cNvSpPr/>
          <p:nvPr userDrawn="1"/>
        </p:nvSpPr>
        <p:spPr>
          <a:xfrm>
            <a:off x="-7044124" y="-4611029"/>
            <a:ext cx="15767824" cy="15767824"/>
          </a:xfrm>
          <a:prstGeom prst="ellipse">
            <a:avLst/>
          </a:prstGeom>
          <a:gradFill flip="none" rotWithShape="1">
            <a:gsLst>
              <a:gs pos="0">
                <a:schemeClr val="accent1">
                  <a:lumMod val="20000"/>
                  <a:lumOff val="80000"/>
                </a:schemeClr>
              </a:gs>
              <a:gs pos="70000">
                <a:schemeClr val="accent1">
                  <a:lumMod val="40000"/>
                  <a:lumOff val="60000"/>
                </a:schemeClr>
              </a:gs>
              <a:gs pos="97000">
                <a:schemeClr val="accent1">
                  <a:lumMod val="60000"/>
                  <a:lumOff val="4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accent1">
                  <a:lumMod val="75000"/>
                </a:schemeClr>
              </a:solidFill>
            </a:endParaRPr>
          </a:p>
        </p:txBody>
      </p:sp>
      <p:sp>
        <p:nvSpPr>
          <p:cNvPr id="2" name="Titel 1">
            <a:extLst>
              <a:ext uri="{FF2B5EF4-FFF2-40B4-BE49-F238E27FC236}">
                <a16:creationId xmlns:a16="http://schemas.microsoft.com/office/drawing/2014/main" id="{72BEEE30-E729-CD45-8D57-FF609FB4882B}"/>
              </a:ext>
            </a:extLst>
          </p:cNvPr>
          <p:cNvSpPr>
            <a:spLocks noGrp="1"/>
          </p:cNvSpPr>
          <p:nvPr>
            <p:ph type="title" hasCustomPrompt="1"/>
          </p:nvPr>
        </p:nvSpPr>
        <p:spPr>
          <a:xfrm>
            <a:off x="838200" y="365125"/>
            <a:ext cx="7480610" cy="5991225"/>
          </a:xfrm>
          <a:prstGeom prst="rect">
            <a:avLst/>
          </a:prstGeom>
        </p:spPr>
        <p:txBody>
          <a:bodyPr/>
          <a:lstStyle>
            <a:lvl1pPr>
              <a:lnSpc>
                <a:spcPct val="110000"/>
              </a:lnSpc>
              <a:defRPr sz="4000" b="0" i="1">
                <a:solidFill>
                  <a:schemeClr val="tx1"/>
                </a:solidFill>
                <a:latin typeface="Lucida Sans" panose="020B0602030504020204" pitchFamily="34" charset="77"/>
              </a:defRPr>
            </a:lvl1pPr>
          </a:lstStyle>
          <a:p>
            <a:r>
              <a:rPr lang="de-DE" dirty="0"/>
              <a:t>Zitat einfügen</a:t>
            </a:r>
          </a:p>
        </p:txBody>
      </p:sp>
      <p:sp>
        <p:nvSpPr>
          <p:cNvPr id="8" name="Foliennummernplatzhalter 5">
            <a:extLst>
              <a:ext uri="{FF2B5EF4-FFF2-40B4-BE49-F238E27FC236}">
                <a16:creationId xmlns:a16="http://schemas.microsoft.com/office/drawing/2014/main" id="{447C85DA-DEB1-6B45-8BCE-A40D052CC8EC}"/>
              </a:ext>
            </a:extLst>
          </p:cNvPr>
          <p:cNvSpPr>
            <a:spLocks noGrp="1"/>
          </p:cNvSpPr>
          <p:nvPr>
            <p:ph type="sldNum" sz="quarter" idx="4"/>
          </p:nvPr>
        </p:nvSpPr>
        <p:spPr>
          <a:xfrm>
            <a:off x="839789" y="6356350"/>
            <a:ext cx="583898" cy="365125"/>
          </a:xfrm>
          <a:prstGeom prst="rect">
            <a:avLst/>
          </a:prstGeom>
        </p:spPr>
        <p:txBody>
          <a:bodyPr vert="horz" lIns="0" tIns="0" rIns="0" bIns="0" rtlCol="0" anchor="ctr"/>
          <a:lstStyle>
            <a:lvl1pPr algn="l">
              <a:lnSpc>
                <a:spcPct val="110000"/>
              </a:lnSpc>
              <a:defRPr sz="1000" b="0">
                <a:solidFill>
                  <a:schemeClr val="tx1"/>
                </a:solidFill>
                <a:latin typeface="Lucida Sans" panose="020B0602030504020204" pitchFamily="34" charset="77"/>
              </a:defRPr>
            </a:lvl1pPr>
          </a:lstStyle>
          <a:p>
            <a:fld id="{CDD6A526-6E93-4D44-80E5-3CEE2153CC52}" type="slidenum">
              <a:rPr lang="de-DE" smtClean="0"/>
              <a:pPr/>
              <a:t>‹Nr.›</a:t>
            </a:fld>
            <a:endParaRPr lang="de-DE" dirty="0"/>
          </a:p>
        </p:txBody>
      </p:sp>
      <p:sp>
        <p:nvSpPr>
          <p:cNvPr id="9" name="Fußzeilenplatzhalter 1">
            <a:extLst>
              <a:ext uri="{FF2B5EF4-FFF2-40B4-BE49-F238E27FC236}">
                <a16:creationId xmlns:a16="http://schemas.microsoft.com/office/drawing/2014/main" id="{F91EB983-D1FB-B445-B84F-A184C6CF1DEC}"/>
              </a:ext>
            </a:extLst>
          </p:cNvPr>
          <p:cNvSpPr>
            <a:spLocks noGrp="1"/>
          </p:cNvSpPr>
          <p:nvPr>
            <p:ph type="ftr" sz="quarter" idx="3"/>
          </p:nvPr>
        </p:nvSpPr>
        <p:spPr>
          <a:xfrm>
            <a:off x="1547664" y="6356350"/>
            <a:ext cx="6466840" cy="365125"/>
          </a:xfrm>
          <a:prstGeom prst="rect">
            <a:avLst/>
          </a:prstGeom>
        </p:spPr>
        <p:txBody>
          <a:bodyPr vert="horz" lIns="0" tIns="0" rIns="0" bIns="0" rtlCol="0" anchor="ctr"/>
          <a:lstStyle>
            <a:lvl1pPr algn="l">
              <a:defRPr sz="1200">
                <a:solidFill>
                  <a:schemeClr val="tx1"/>
                </a:solidFill>
              </a:defRPr>
            </a:lvl1pPr>
          </a:lstStyle>
          <a:p>
            <a:r>
              <a:rPr lang="de-DE" dirty="0"/>
              <a:t>Fußzeile Beispiel ı 1. Jänner 2023</a:t>
            </a:r>
          </a:p>
        </p:txBody>
      </p:sp>
    </p:spTree>
    <p:extLst>
      <p:ext uri="{BB962C8B-B14F-4D97-AF65-F5344CB8AC3E}">
        <p14:creationId xmlns:p14="http://schemas.microsoft.com/office/powerpoint/2010/main" val="635214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Zitat gelb">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D9041BA2-1767-C94D-ADB1-D68E5BCF4DED}"/>
              </a:ext>
            </a:extLst>
          </p:cNvPr>
          <p:cNvSpPr/>
          <p:nvPr userDrawn="1"/>
        </p:nvSpPr>
        <p:spPr>
          <a:xfrm>
            <a:off x="-7045200" y="-4611600"/>
            <a:ext cx="15767824" cy="15767824"/>
          </a:xfrm>
          <a:prstGeom prst="ellipse">
            <a:avLst/>
          </a:prstGeom>
          <a:gradFill flip="none" rotWithShape="1">
            <a:gsLst>
              <a:gs pos="0">
                <a:schemeClr val="accent2">
                  <a:lumMod val="20000"/>
                  <a:lumOff val="80000"/>
                </a:schemeClr>
              </a:gs>
              <a:gs pos="70000">
                <a:schemeClr val="accent2">
                  <a:lumMod val="40000"/>
                  <a:lumOff val="60000"/>
                </a:schemeClr>
              </a:gs>
              <a:gs pos="97000">
                <a:schemeClr val="accent2">
                  <a:lumMod val="60000"/>
                  <a:lumOff val="4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de-DE" dirty="0">
              <a:solidFill>
                <a:schemeClr val="accent2"/>
              </a:solidFill>
            </a:endParaRPr>
          </a:p>
        </p:txBody>
      </p:sp>
      <p:sp>
        <p:nvSpPr>
          <p:cNvPr id="2" name="Titel 1">
            <a:extLst>
              <a:ext uri="{FF2B5EF4-FFF2-40B4-BE49-F238E27FC236}">
                <a16:creationId xmlns:a16="http://schemas.microsoft.com/office/drawing/2014/main" id="{72BEEE30-E729-CD45-8D57-FF609FB4882B}"/>
              </a:ext>
            </a:extLst>
          </p:cNvPr>
          <p:cNvSpPr>
            <a:spLocks noGrp="1"/>
          </p:cNvSpPr>
          <p:nvPr>
            <p:ph type="title" hasCustomPrompt="1"/>
          </p:nvPr>
        </p:nvSpPr>
        <p:spPr>
          <a:xfrm>
            <a:off x="838200" y="365125"/>
            <a:ext cx="7480610" cy="5991225"/>
          </a:xfrm>
          <a:prstGeom prst="rect">
            <a:avLst/>
          </a:prstGeom>
        </p:spPr>
        <p:txBody>
          <a:bodyPr/>
          <a:lstStyle>
            <a:lvl1pPr>
              <a:lnSpc>
                <a:spcPct val="110000"/>
              </a:lnSpc>
              <a:defRPr sz="4000" b="0" i="1">
                <a:solidFill>
                  <a:schemeClr val="tx1"/>
                </a:solidFill>
                <a:latin typeface="Lucida Sans" panose="020B0602030504020204" pitchFamily="34" charset="77"/>
              </a:defRPr>
            </a:lvl1pPr>
          </a:lstStyle>
          <a:p>
            <a:r>
              <a:rPr lang="de-DE" dirty="0"/>
              <a:t>Zitat einfügen</a:t>
            </a:r>
          </a:p>
        </p:txBody>
      </p:sp>
      <p:sp>
        <p:nvSpPr>
          <p:cNvPr id="8" name="Foliennummernplatzhalter 5">
            <a:extLst>
              <a:ext uri="{FF2B5EF4-FFF2-40B4-BE49-F238E27FC236}">
                <a16:creationId xmlns:a16="http://schemas.microsoft.com/office/drawing/2014/main" id="{F98BA530-A311-C040-9ABA-9BC18ED001AA}"/>
              </a:ext>
            </a:extLst>
          </p:cNvPr>
          <p:cNvSpPr>
            <a:spLocks noGrp="1"/>
          </p:cNvSpPr>
          <p:nvPr>
            <p:ph type="sldNum" sz="quarter" idx="4"/>
          </p:nvPr>
        </p:nvSpPr>
        <p:spPr>
          <a:xfrm>
            <a:off x="839789" y="6356350"/>
            <a:ext cx="583898" cy="365125"/>
          </a:xfrm>
          <a:prstGeom prst="rect">
            <a:avLst/>
          </a:prstGeom>
        </p:spPr>
        <p:txBody>
          <a:bodyPr vert="horz" lIns="0" tIns="0" rIns="0" bIns="0" rtlCol="0" anchor="ctr"/>
          <a:lstStyle>
            <a:lvl1pPr algn="l">
              <a:lnSpc>
                <a:spcPct val="110000"/>
              </a:lnSpc>
              <a:defRPr sz="1000" b="0">
                <a:solidFill>
                  <a:schemeClr val="tx1"/>
                </a:solidFill>
                <a:latin typeface="Lucida Sans" panose="020B0602030504020204" pitchFamily="34" charset="77"/>
              </a:defRPr>
            </a:lvl1pPr>
          </a:lstStyle>
          <a:p>
            <a:fld id="{CDD6A526-6E93-4D44-80E5-3CEE2153CC52}" type="slidenum">
              <a:rPr lang="de-DE" smtClean="0"/>
              <a:pPr/>
              <a:t>‹Nr.›</a:t>
            </a:fld>
            <a:endParaRPr lang="de-DE" dirty="0"/>
          </a:p>
        </p:txBody>
      </p:sp>
      <p:sp>
        <p:nvSpPr>
          <p:cNvPr id="9" name="Fußzeilenplatzhalter 1">
            <a:extLst>
              <a:ext uri="{FF2B5EF4-FFF2-40B4-BE49-F238E27FC236}">
                <a16:creationId xmlns:a16="http://schemas.microsoft.com/office/drawing/2014/main" id="{50C63A5F-98A6-CA4A-A64B-AAF1AD280B8B}"/>
              </a:ext>
            </a:extLst>
          </p:cNvPr>
          <p:cNvSpPr>
            <a:spLocks noGrp="1"/>
          </p:cNvSpPr>
          <p:nvPr>
            <p:ph type="ftr" sz="quarter" idx="3"/>
          </p:nvPr>
        </p:nvSpPr>
        <p:spPr>
          <a:xfrm>
            <a:off x="1547664" y="6356350"/>
            <a:ext cx="6466840" cy="365125"/>
          </a:xfrm>
          <a:prstGeom prst="rect">
            <a:avLst/>
          </a:prstGeom>
        </p:spPr>
        <p:txBody>
          <a:bodyPr vert="horz" lIns="0" tIns="0" rIns="0" bIns="0" rtlCol="0" anchor="ctr"/>
          <a:lstStyle>
            <a:lvl1pPr algn="l">
              <a:defRPr sz="1200">
                <a:solidFill>
                  <a:schemeClr val="tx1"/>
                </a:solidFill>
              </a:defRPr>
            </a:lvl1pPr>
          </a:lstStyle>
          <a:p>
            <a:r>
              <a:rPr lang="de-DE" dirty="0"/>
              <a:t>Fußzeile Beispiel ı 1. Jänner 2023</a:t>
            </a:r>
          </a:p>
        </p:txBody>
      </p:sp>
    </p:spTree>
    <p:extLst>
      <p:ext uri="{BB962C8B-B14F-4D97-AF65-F5344CB8AC3E}">
        <p14:creationId xmlns:p14="http://schemas.microsoft.com/office/powerpoint/2010/main" val="4049832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Zitat rot">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D9041BA2-1767-C94D-ADB1-D68E5BCF4DED}"/>
              </a:ext>
            </a:extLst>
          </p:cNvPr>
          <p:cNvSpPr/>
          <p:nvPr userDrawn="1"/>
        </p:nvSpPr>
        <p:spPr>
          <a:xfrm>
            <a:off x="-7045712" y="-4611600"/>
            <a:ext cx="15767824" cy="15767824"/>
          </a:xfrm>
          <a:prstGeom prst="ellipse">
            <a:avLst/>
          </a:prstGeom>
          <a:gradFill flip="none" rotWithShape="1">
            <a:gsLst>
              <a:gs pos="0">
                <a:schemeClr val="accent3">
                  <a:lumMod val="20000"/>
                  <a:lumOff val="80000"/>
                </a:schemeClr>
              </a:gs>
              <a:gs pos="69000">
                <a:schemeClr val="accent3">
                  <a:lumMod val="40000"/>
                  <a:lumOff val="60000"/>
                </a:schemeClr>
              </a:gs>
              <a:gs pos="97000">
                <a:schemeClr val="accent3">
                  <a:lumMod val="60000"/>
                  <a:lumOff val="4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72BEEE30-E729-CD45-8D57-FF609FB4882B}"/>
              </a:ext>
            </a:extLst>
          </p:cNvPr>
          <p:cNvSpPr>
            <a:spLocks noGrp="1"/>
          </p:cNvSpPr>
          <p:nvPr>
            <p:ph type="title" hasCustomPrompt="1"/>
          </p:nvPr>
        </p:nvSpPr>
        <p:spPr>
          <a:xfrm>
            <a:off x="838200" y="365125"/>
            <a:ext cx="7480610" cy="5991225"/>
          </a:xfrm>
          <a:prstGeom prst="rect">
            <a:avLst/>
          </a:prstGeom>
        </p:spPr>
        <p:txBody>
          <a:bodyPr/>
          <a:lstStyle>
            <a:lvl1pPr>
              <a:lnSpc>
                <a:spcPct val="110000"/>
              </a:lnSpc>
              <a:defRPr sz="4000" b="0" i="1">
                <a:solidFill>
                  <a:schemeClr val="tx1"/>
                </a:solidFill>
                <a:latin typeface="Lucida Sans" panose="020B0602030504020204" pitchFamily="34" charset="77"/>
              </a:defRPr>
            </a:lvl1pPr>
          </a:lstStyle>
          <a:p>
            <a:r>
              <a:rPr lang="de-DE" dirty="0"/>
              <a:t>Zitat einfügen</a:t>
            </a:r>
          </a:p>
        </p:txBody>
      </p:sp>
      <p:sp>
        <p:nvSpPr>
          <p:cNvPr id="7" name="Foliennummernplatzhalter 5">
            <a:extLst>
              <a:ext uri="{FF2B5EF4-FFF2-40B4-BE49-F238E27FC236}">
                <a16:creationId xmlns:a16="http://schemas.microsoft.com/office/drawing/2014/main" id="{87206C18-D085-A341-A490-DCA32D7A84BF}"/>
              </a:ext>
            </a:extLst>
          </p:cNvPr>
          <p:cNvSpPr>
            <a:spLocks noGrp="1"/>
          </p:cNvSpPr>
          <p:nvPr>
            <p:ph type="sldNum" sz="quarter" idx="4"/>
          </p:nvPr>
        </p:nvSpPr>
        <p:spPr>
          <a:xfrm>
            <a:off x="839789" y="6356350"/>
            <a:ext cx="583898" cy="365125"/>
          </a:xfrm>
          <a:prstGeom prst="rect">
            <a:avLst/>
          </a:prstGeom>
        </p:spPr>
        <p:txBody>
          <a:bodyPr vert="horz" lIns="0" tIns="0" rIns="0" bIns="0" rtlCol="0" anchor="ctr"/>
          <a:lstStyle>
            <a:lvl1pPr algn="l">
              <a:lnSpc>
                <a:spcPct val="110000"/>
              </a:lnSpc>
              <a:defRPr sz="1000" b="0">
                <a:solidFill>
                  <a:schemeClr val="tx1"/>
                </a:solidFill>
                <a:latin typeface="Lucida Sans" panose="020B0602030504020204" pitchFamily="34" charset="77"/>
              </a:defRPr>
            </a:lvl1pPr>
          </a:lstStyle>
          <a:p>
            <a:fld id="{CDD6A526-6E93-4D44-80E5-3CEE2153CC52}" type="slidenum">
              <a:rPr lang="de-DE" smtClean="0"/>
              <a:pPr/>
              <a:t>‹Nr.›</a:t>
            </a:fld>
            <a:endParaRPr lang="de-DE" dirty="0"/>
          </a:p>
        </p:txBody>
      </p:sp>
      <p:sp>
        <p:nvSpPr>
          <p:cNvPr id="8" name="Fußzeilenplatzhalter 1">
            <a:extLst>
              <a:ext uri="{FF2B5EF4-FFF2-40B4-BE49-F238E27FC236}">
                <a16:creationId xmlns:a16="http://schemas.microsoft.com/office/drawing/2014/main" id="{2E0BE613-2579-1346-9D30-812D06A079CA}"/>
              </a:ext>
            </a:extLst>
          </p:cNvPr>
          <p:cNvSpPr>
            <a:spLocks noGrp="1"/>
          </p:cNvSpPr>
          <p:nvPr>
            <p:ph type="ftr" sz="quarter" idx="3"/>
          </p:nvPr>
        </p:nvSpPr>
        <p:spPr>
          <a:xfrm>
            <a:off x="1547664" y="6356350"/>
            <a:ext cx="6466840" cy="365125"/>
          </a:xfrm>
          <a:prstGeom prst="rect">
            <a:avLst/>
          </a:prstGeom>
        </p:spPr>
        <p:txBody>
          <a:bodyPr vert="horz" lIns="0" tIns="0" rIns="0" bIns="0" rtlCol="0" anchor="ctr"/>
          <a:lstStyle>
            <a:lvl1pPr algn="l">
              <a:defRPr sz="1200">
                <a:solidFill>
                  <a:schemeClr val="tx1"/>
                </a:solidFill>
              </a:defRPr>
            </a:lvl1pPr>
          </a:lstStyle>
          <a:p>
            <a:r>
              <a:rPr lang="de-DE" dirty="0"/>
              <a:t>Fußzeile Beispiel ı 1. Jänner 2023</a:t>
            </a:r>
          </a:p>
        </p:txBody>
      </p:sp>
    </p:spTree>
    <p:extLst>
      <p:ext uri="{BB962C8B-B14F-4D97-AF65-F5344CB8AC3E}">
        <p14:creationId xmlns:p14="http://schemas.microsoft.com/office/powerpoint/2010/main" val="3400865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Nur Titel + Log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819648-431A-CD4E-A86B-47B84EDB68EB}"/>
              </a:ext>
            </a:extLst>
          </p:cNvPr>
          <p:cNvSpPr>
            <a:spLocks noGrp="1"/>
          </p:cNvSpPr>
          <p:nvPr>
            <p:ph type="title"/>
          </p:nvPr>
        </p:nvSpPr>
        <p:spPr>
          <a:xfrm>
            <a:off x="838200" y="365125"/>
            <a:ext cx="10515600" cy="1325563"/>
          </a:xfrm>
          <a:prstGeom prst="rect">
            <a:avLst/>
          </a:prstGeom>
        </p:spPr>
        <p:txBody>
          <a:bodyPr/>
          <a:lstStyle/>
          <a:p>
            <a:r>
              <a:rPr lang="de-DE"/>
              <a:t>Mastertitelformat bearbeiten</a:t>
            </a:r>
          </a:p>
        </p:txBody>
      </p:sp>
      <p:sp>
        <p:nvSpPr>
          <p:cNvPr id="6" name="Foliennummernplatzhalter 5">
            <a:extLst>
              <a:ext uri="{FF2B5EF4-FFF2-40B4-BE49-F238E27FC236}">
                <a16:creationId xmlns:a16="http://schemas.microsoft.com/office/drawing/2014/main" id="{8AFED645-0D50-F442-92BD-739BA6D363C3}"/>
              </a:ext>
            </a:extLst>
          </p:cNvPr>
          <p:cNvSpPr>
            <a:spLocks noGrp="1"/>
          </p:cNvSpPr>
          <p:nvPr>
            <p:ph type="sldNum" sz="quarter" idx="4"/>
          </p:nvPr>
        </p:nvSpPr>
        <p:spPr>
          <a:xfrm>
            <a:off x="839789" y="6356350"/>
            <a:ext cx="583898" cy="365125"/>
          </a:xfrm>
          <a:prstGeom prst="rect">
            <a:avLst/>
          </a:prstGeom>
        </p:spPr>
        <p:txBody>
          <a:bodyPr vert="horz" lIns="0" tIns="0" rIns="0" bIns="0" rtlCol="0" anchor="ctr"/>
          <a:lstStyle>
            <a:lvl1pPr algn="l">
              <a:lnSpc>
                <a:spcPct val="110000"/>
              </a:lnSpc>
              <a:defRPr sz="1000" b="0">
                <a:solidFill>
                  <a:schemeClr val="tx1">
                    <a:tint val="75000"/>
                  </a:schemeClr>
                </a:solidFill>
                <a:latin typeface="Lucida Sans" panose="020B0602030504020204" pitchFamily="34" charset="77"/>
              </a:defRPr>
            </a:lvl1pPr>
          </a:lstStyle>
          <a:p>
            <a:fld id="{CDD6A526-6E93-4D44-80E5-3CEE2153CC52}" type="slidenum">
              <a:rPr lang="de-DE" smtClean="0"/>
              <a:pPr/>
              <a:t>‹Nr.›</a:t>
            </a:fld>
            <a:endParaRPr lang="de-DE" dirty="0"/>
          </a:p>
        </p:txBody>
      </p:sp>
      <p:sp>
        <p:nvSpPr>
          <p:cNvPr id="7" name="Fußzeilenplatzhalter 1">
            <a:extLst>
              <a:ext uri="{FF2B5EF4-FFF2-40B4-BE49-F238E27FC236}">
                <a16:creationId xmlns:a16="http://schemas.microsoft.com/office/drawing/2014/main" id="{FCACA201-1CE3-5B46-9161-FA38F177FE68}"/>
              </a:ext>
            </a:extLst>
          </p:cNvPr>
          <p:cNvSpPr>
            <a:spLocks noGrp="1"/>
          </p:cNvSpPr>
          <p:nvPr>
            <p:ph type="ftr" sz="quarter" idx="3"/>
          </p:nvPr>
        </p:nvSpPr>
        <p:spPr>
          <a:xfrm>
            <a:off x="1547664" y="6356350"/>
            <a:ext cx="6466840" cy="365125"/>
          </a:xfrm>
          <a:prstGeom prst="rect">
            <a:avLst/>
          </a:prstGeom>
        </p:spPr>
        <p:txBody>
          <a:bodyPr vert="horz" lIns="0" tIns="0" rIns="0" bIns="0" rtlCol="0" anchor="ctr"/>
          <a:lstStyle>
            <a:lvl1pPr algn="l">
              <a:defRPr sz="1200">
                <a:solidFill>
                  <a:schemeClr val="tx1">
                    <a:tint val="75000"/>
                  </a:schemeClr>
                </a:solidFill>
              </a:defRPr>
            </a:lvl1pPr>
          </a:lstStyle>
          <a:p>
            <a:r>
              <a:rPr lang="de-DE" dirty="0"/>
              <a:t>Fußzeile Beispiel ı 1. Jänner 2023</a:t>
            </a:r>
          </a:p>
        </p:txBody>
      </p:sp>
    </p:spTree>
    <p:extLst>
      <p:ext uri="{BB962C8B-B14F-4D97-AF65-F5344CB8AC3E}">
        <p14:creationId xmlns:p14="http://schemas.microsoft.com/office/powerpoint/2010/main" val="3820523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Nur Logo">
    <p:spTree>
      <p:nvGrpSpPr>
        <p:cNvPr id="1" name=""/>
        <p:cNvGrpSpPr/>
        <p:nvPr/>
      </p:nvGrpSpPr>
      <p:grpSpPr>
        <a:xfrm>
          <a:off x="0" y="0"/>
          <a:ext cx="0" cy="0"/>
          <a:chOff x="0" y="0"/>
          <a:chExt cx="0" cy="0"/>
        </a:xfrm>
      </p:grpSpPr>
      <p:sp>
        <p:nvSpPr>
          <p:cNvPr id="5" name="Foliennummernplatzhalter 5">
            <a:extLst>
              <a:ext uri="{FF2B5EF4-FFF2-40B4-BE49-F238E27FC236}">
                <a16:creationId xmlns:a16="http://schemas.microsoft.com/office/drawing/2014/main" id="{2B31DF02-5907-3741-BDB4-2FF73248CDAC}"/>
              </a:ext>
            </a:extLst>
          </p:cNvPr>
          <p:cNvSpPr>
            <a:spLocks noGrp="1"/>
          </p:cNvSpPr>
          <p:nvPr>
            <p:ph type="sldNum" sz="quarter" idx="4"/>
          </p:nvPr>
        </p:nvSpPr>
        <p:spPr>
          <a:xfrm>
            <a:off x="839789" y="6356350"/>
            <a:ext cx="583898" cy="365125"/>
          </a:xfrm>
          <a:prstGeom prst="rect">
            <a:avLst/>
          </a:prstGeom>
        </p:spPr>
        <p:txBody>
          <a:bodyPr vert="horz" lIns="0" tIns="0" rIns="0" bIns="0" rtlCol="0" anchor="ctr"/>
          <a:lstStyle>
            <a:lvl1pPr algn="l">
              <a:lnSpc>
                <a:spcPct val="110000"/>
              </a:lnSpc>
              <a:defRPr sz="1000" b="0">
                <a:solidFill>
                  <a:schemeClr val="tx1">
                    <a:tint val="75000"/>
                  </a:schemeClr>
                </a:solidFill>
                <a:latin typeface="Lucida Sans" panose="020B0602030504020204" pitchFamily="34" charset="77"/>
              </a:defRPr>
            </a:lvl1pPr>
          </a:lstStyle>
          <a:p>
            <a:fld id="{CDD6A526-6E93-4D44-80E5-3CEE2153CC52}" type="slidenum">
              <a:rPr lang="de-DE" smtClean="0"/>
              <a:pPr/>
              <a:t>‹Nr.›</a:t>
            </a:fld>
            <a:endParaRPr lang="de-DE" dirty="0"/>
          </a:p>
        </p:txBody>
      </p:sp>
      <p:sp>
        <p:nvSpPr>
          <p:cNvPr id="6" name="Fußzeilenplatzhalter 1">
            <a:extLst>
              <a:ext uri="{FF2B5EF4-FFF2-40B4-BE49-F238E27FC236}">
                <a16:creationId xmlns:a16="http://schemas.microsoft.com/office/drawing/2014/main" id="{8875D0E8-C3D5-3945-B037-AFA95D717BFD}"/>
              </a:ext>
            </a:extLst>
          </p:cNvPr>
          <p:cNvSpPr>
            <a:spLocks noGrp="1"/>
          </p:cNvSpPr>
          <p:nvPr>
            <p:ph type="ftr" sz="quarter" idx="3"/>
          </p:nvPr>
        </p:nvSpPr>
        <p:spPr>
          <a:xfrm>
            <a:off x="1547664" y="6356350"/>
            <a:ext cx="6466840" cy="365125"/>
          </a:xfrm>
          <a:prstGeom prst="rect">
            <a:avLst/>
          </a:prstGeom>
        </p:spPr>
        <p:txBody>
          <a:bodyPr vert="horz" lIns="0" tIns="0" rIns="0" bIns="0" rtlCol="0" anchor="ctr"/>
          <a:lstStyle>
            <a:lvl1pPr algn="l">
              <a:defRPr sz="1200">
                <a:solidFill>
                  <a:schemeClr val="tx1">
                    <a:tint val="75000"/>
                  </a:schemeClr>
                </a:solidFill>
              </a:defRPr>
            </a:lvl1pPr>
          </a:lstStyle>
          <a:p>
            <a:r>
              <a:rPr lang="de-DE" dirty="0"/>
              <a:t>Fußzeile Beispiel ı 1. Jänner 2023</a:t>
            </a:r>
          </a:p>
        </p:txBody>
      </p:sp>
    </p:spTree>
    <p:extLst>
      <p:ext uri="{BB962C8B-B14F-4D97-AF65-F5344CB8AC3E}">
        <p14:creationId xmlns:p14="http://schemas.microsoft.com/office/powerpoint/2010/main" val="240749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2800" b="1" cap="all"/>
            </a:lvl1pPr>
          </a:lstStyle>
          <a:p>
            <a:r>
              <a:rPr lang="de-DE"/>
              <a:t>Titelmasterformat durch Klicken bearbeiten</a:t>
            </a:r>
            <a:endParaRPr lang="de-AT" dirty="0"/>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a:extLst>
              <a:ext uri="{FF2B5EF4-FFF2-40B4-BE49-F238E27FC236}">
                <a16:creationId xmlns:a16="http://schemas.microsoft.com/office/drawing/2014/main" id="{E9A95F7E-01EC-445C-AF49-46E3312D368D}"/>
              </a:ext>
            </a:extLst>
          </p:cNvPr>
          <p:cNvSpPr>
            <a:spLocks noGrp="1"/>
          </p:cNvSpPr>
          <p:nvPr>
            <p:ph type="dt" sz="half" idx="10"/>
          </p:nvPr>
        </p:nvSpPr>
        <p:spPr/>
        <p:txBody>
          <a:bodyPr/>
          <a:lstStyle>
            <a:lvl1pPr>
              <a:defRPr/>
            </a:lvl1pPr>
          </a:lstStyle>
          <a:p>
            <a:pPr>
              <a:defRPr/>
            </a:pPr>
            <a:fld id="{17559CED-6FA5-4251-9A44-290DAD9DB8ED}" type="datetime1">
              <a:rPr lang="de-DE"/>
              <a:pPr>
                <a:defRPr/>
              </a:pPr>
              <a:t>12.01.2023</a:t>
            </a:fld>
            <a:endParaRPr lang="de-AT" dirty="0"/>
          </a:p>
        </p:txBody>
      </p:sp>
      <p:sp>
        <p:nvSpPr>
          <p:cNvPr id="5" name="Fußzeilenplatzhalter 4">
            <a:extLst>
              <a:ext uri="{FF2B5EF4-FFF2-40B4-BE49-F238E27FC236}">
                <a16:creationId xmlns:a16="http://schemas.microsoft.com/office/drawing/2014/main" id="{8694A109-A2DB-4BA2-95B6-BA848DD8C6A3}"/>
              </a:ext>
            </a:extLst>
          </p:cNvPr>
          <p:cNvSpPr>
            <a:spLocks noGrp="1"/>
          </p:cNvSpPr>
          <p:nvPr>
            <p:ph type="ftr" sz="quarter" idx="11"/>
          </p:nvPr>
        </p:nvSpPr>
        <p:spPr/>
        <p:txBody>
          <a:bodyPr/>
          <a:lstStyle>
            <a:lvl1pPr>
              <a:defRPr/>
            </a:lvl1pPr>
          </a:lstStyle>
          <a:p>
            <a:pPr>
              <a:defRPr/>
            </a:pPr>
            <a:r>
              <a:rPr lang="de-AT"/>
              <a:t>ÖKSA </a:t>
            </a:r>
          </a:p>
        </p:txBody>
      </p:sp>
      <p:sp>
        <p:nvSpPr>
          <p:cNvPr id="6" name="Foliennummernplatzhalter 5">
            <a:extLst>
              <a:ext uri="{FF2B5EF4-FFF2-40B4-BE49-F238E27FC236}">
                <a16:creationId xmlns:a16="http://schemas.microsoft.com/office/drawing/2014/main" id="{C19C6541-9BA0-4BCC-BFDD-B59ABBAED36A}"/>
              </a:ext>
            </a:extLst>
          </p:cNvPr>
          <p:cNvSpPr>
            <a:spLocks noGrp="1"/>
          </p:cNvSpPr>
          <p:nvPr>
            <p:ph type="sldNum" sz="quarter" idx="12"/>
          </p:nvPr>
        </p:nvSpPr>
        <p:spPr/>
        <p:txBody>
          <a:bodyPr/>
          <a:lstStyle>
            <a:lvl1pPr>
              <a:defRPr/>
            </a:lvl1pPr>
          </a:lstStyle>
          <a:p>
            <a:fld id="{0E08B8FA-D226-4715-B87D-8DCBA766B445}" type="slidenum">
              <a:rPr lang="de-AT" altLang="de-DE"/>
              <a:pPr/>
              <a:t>‹Nr.›</a:t>
            </a:fld>
            <a:endParaRPr lang="de-AT" altLang="de-DE"/>
          </a:p>
        </p:txBody>
      </p:sp>
    </p:spTree>
    <p:extLst>
      <p:ext uri="{BB962C8B-B14F-4D97-AF65-F5344CB8AC3E}">
        <p14:creationId xmlns:p14="http://schemas.microsoft.com/office/powerpoint/2010/main" val="227840354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reduziert">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2D142D8E-0CA1-0040-ACEA-4EB5B568BFB7}"/>
              </a:ext>
            </a:extLst>
          </p:cNvPr>
          <p:cNvPicPr>
            <a:picLocks/>
          </p:cNvPicPr>
          <p:nvPr userDrawn="1"/>
        </p:nvPicPr>
        <p:blipFill rotWithShape="1">
          <a:blip r:embed="rId2"/>
          <a:srcRect t="14585" r="47428" b="30070"/>
          <a:stretch/>
        </p:blipFill>
        <p:spPr>
          <a:xfrm rot="10800000" flipV="1">
            <a:off x="-2" y="-1"/>
            <a:ext cx="2615610" cy="3955313"/>
          </a:xfrm>
          <a:prstGeom prst="rect">
            <a:avLst/>
          </a:prstGeom>
        </p:spPr>
      </p:pic>
      <p:sp>
        <p:nvSpPr>
          <p:cNvPr id="6" name="Titel 1">
            <a:extLst>
              <a:ext uri="{FF2B5EF4-FFF2-40B4-BE49-F238E27FC236}">
                <a16:creationId xmlns:a16="http://schemas.microsoft.com/office/drawing/2014/main" id="{9F594399-5AF1-144B-9DE2-A655F45DA655}"/>
              </a:ext>
            </a:extLst>
          </p:cNvPr>
          <p:cNvSpPr>
            <a:spLocks noGrp="1"/>
          </p:cNvSpPr>
          <p:nvPr>
            <p:ph type="title" hasCustomPrompt="1"/>
          </p:nvPr>
        </p:nvSpPr>
        <p:spPr>
          <a:xfrm>
            <a:off x="831849" y="2078966"/>
            <a:ext cx="10520363" cy="1751989"/>
          </a:xfrm>
          <a:prstGeom prst="rect">
            <a:avLst/>
          </a:prstGeom>
        </p:spPr>
        <p:txBody>
          <a:bodyPr anchor="b"/>
          <a:lstStyle>
            <a:lvl1pPr>
              <a:defRPr sz="4000"/>
            </a:lvl1pPr>
          </a:lstStyle>
          <a:p>
            <a:r>
              <a:rPr lang="de-DE" dirty="0"/>
              <a:t>Titel der Präsentation</a:t>
            </a:r>
          </a:p>
        </p:txBody>
      </p:sp>
      <p:sp>
        <p:nvSpPr>
          <p:cNvPr id="7" name="Textplatzhalter 2">
            <a:extLst>
              <a:ext uri="{FF2B5EF4-FFF2-40B4-BE49-F238E27FC236}">
                <a16:creationId xmlns:a16="http://schemas.microsoft.com/office/drawing/2014/main" id="{1F9FC923-F71A-6F41-880A-ED3AD83FF72D}"/>
              </a:ext>
            </a:extLst>
          </p:cNvPr>
          <p:cNvSpPr>
            <a:spLocks noGrp="1"/>
          </p:cNvSpPr>
          <p:nvPr>
            <p:ph type="body" idx="1" hasCustomPrompt="1"/>
          </p:nvPr>
        </p:nvSpPr>
        <p:spPr>
          <a:xfrm>
            <a:off x="831850" y="4058701"/>
            <a:ext cx="10520362" cy="827315"/>
          </a:xfrm>
        </p:spPr>
        <p:txBody>
          <a:bodyPr>
            <a:normAutofit/>
          </a:bodyPr>
          <a:lstStyle>
            <a:lvl1pPr marL="0" indent="0">
              <a:buFontTx/>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Name(</a:t>
            </a:r>
            <a:r>
              <a:rPr lang="de-DE" dirty="0" err="1"/>
              <a:t>n</a:t>
            </a:r>
            <a:r>
              <a:rPr lang="de-DE" dirty="0"/>
              <a:t>) + Datum</a:t>
            </a:r>
          </a:p>
        </p:txBody>
      </p:sp>
      <p:sp>
        <p:nvSpPr>
          <p:cNvPr id="9" name="Textplatzhalter 2">
            <a:extLst>
              <a:ext uri="{FF2B5EF4-FFF2-40B4-BE49-F238E27FC236}">
                <a16:creationId xmlns:a16="http://schemas.microsoft.com/office/drawing/2014/main" id="{9AE2277E-0F28-FB43-A228-1F295C314C34}"/>
              </a:ext>
            </a:extLst>
          </p:cNvPr>
          <p:cNvSpPr>
            <a:spLocks noGrp="1"/>
          </p:cNvSpPr>
          <p:nvPr>
            <p:ph type="body" idx="10" hasCustomPrompt="1"/>
          </p:nvPr>
        </p:nvSpPr>
        <p:spPr>
          <a:xfrm>
            <a:off x="831849" y="5003581"/>
            <a:ext cx="6814457" cy="266473"/>
          </a:xfrm>
        </p:spPr>
        <p:txBody>
          <a:bodyPr>
            <a:normAutofit/>
          </a:bodyPr>
          <a:lstStyle>
            <a:lvl1pPr marL="0" inden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Titel der Veranstaltung (optional)</a:t>
            </a:r>
          </a:p>
        </p:txBody>
      </p:sp>
      <p:pic>
        <p:nvPicPr>
          <p:cNvPr id="10" name="Grafik 9">
            <a:extLst>
              <a:ext uri="{FF2B5EF4-FFF2-40B4-BE49-F238E27FC236}">
                <a16:creationId xmlns:a16="http://schemas.microsoft.com/office/drawing/2014/main" id="{1B2D89F1-BF4A-8E4B-8948-4B6871584A5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28560" y="5518149"/>
            <a:ext cx="3649663" cy="663575"/>
          </a:xfrm>
          <a:prstGeom prst="rect">
            <a:avLst/>
          </a:prstGeom>
        </p:spPr>
      </p:pic>
    </p:spTree>
    <p:extLst>
      <p:ext uri="{BB962C8B-B14F-4D97-AF65-F5344CB8AC3E}">
        <p14:creationId xmlns:p14="http://schemas.microsoft.com/office/powerpoint/2010/main" val="517631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elfolie mit Co-Branding (flexib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C199D1-A3ED-7141-900F-850277DE61C6}"/>
              </a:ext>
            </a:extLst>
          </p:cNvPr>
          <p:cNvSpPr>
            <a:spLocks noGrp="1"/>
          </p:cNvSpPr>
          <p:nvPr>
            <p:ph type="title"/>
          </p:nvPr>
        </p:nvSpPr>
        <p:spPr>
          <a:xfrm>
            <a:off x="831850" y="978218"/>
            <a:ext cx="5264150" cy="2852737"/>
          </a:xfrm>
          <a:prstGeom prst="rect">
            <a:avLst/>
          </a:prstGeom>
        </p:spPr>
        <p:txBody>
          <a:bodyPr anchor="b"/>
          <a:lstStyle>
            <a:lvl1pPr>
              <a:defRPr sz="4000"/>
            </a:lvl1pPr>
          </a:lstStyle>
          <a:p>
            <a:r>
              <a:rPr lang="de-DE"/>
              <a:t>Mastertitelformat bearbeiten</a:t>
            </a:r>
            <a:endParaRPr lang="de-DE" dirty="0"/>
          </a:p>
        </p:txBody>
      </p:sp>
      <p:sp>
        <p:nvSpPr>
          <p:cNvPr id="3" name="Textplatzhalter 2">
            <a:extLst>
              <a:ext uri="{FF2B5EF4-FFF2-40B4-BE49-F238E27FC236}">
                <a16:creationId xmlns:a16="http://schemas.microsoft.com/office/drawing/2014/main" id="{3E3E297B-D8FB-3C40-BCE8-D25DB29A37C8}"/>
              </a:ext>
            </a:extLst>
          </p:cNvPr>
          <p:cNvSpPr>
            <a:spLocks noGrp="1"/>
          </p:cNvSpPr>
          <p:nvPr>
            <p:ph type="body" idx="1" hasCustomPrompt="1"/>
          </p:nvPr>
        </p:nvSpPr>
        <p:spPr>
          <a:xfrm>
            <a:off x="831850" y="4058701"/>
            <a:ext cx="6814456" cy="82731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Name</a:t>
            </a:r>
          </a:p>
          <a:p>
            <a:pPr lvl="0"/>
            <a:r>
              <a:rPr lang="de-DE" dirty="0"/>
              <a:t>Datum</a:t>
            </a:r>
          </a:p>
        </p:txBody>
      </p:sp>
      <p:sp>
        <p:nvSpPr>
          <p:cNvPr id="5" name="Textplatzhalter 2">
            <a:extLst>
              <a:ext uri="{FF2B5EF4-FFF2-40B4-BE49-F238E27FC236}">
                <a16:creationId xmlns:a16="http://schemas.microsoft.com/office/drawing/2014/main" id="{735A5771-D9DD-174B-BAD4-977E2BE9EBF1}"/>
              </a:ext>
            </a:extLst>
          </p:cNvPr>
          <p:cNvSpPr>
            <a:spLocks noGrp="1"/>
          </p:cNvSpPr>
          <p:nvPr>
            <p:ph type="body" idx="10" hasCustomPrompt="1"/>
          </p:nvPr>
        </p:nvSpPr>
        <p:spPr>
          <a:xfrm>
            <a:off x="831849" y="5003581"/>
            <a:ext cx="6814457" cy="266473"/>
          </a:xfrm>
        </p:spPr>
        <p:txBody>
          <a:bodyPr>
            <a:normAutofit/>
          </a:bodyPr>
          <a:lstStyle>
            <a:lvl1pPr marL="0" inden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Titel der Veranstaltung (optional)</a:t>
            </a:r>
          </a:p>
        </p:txBody>
      </p:sp>
      <p:pic>
        <p:nvPicPr>
          <p:cNvPr id="7" name="Grafik 6">
            <a:extLst>
              <a:ext uri="{FF2B5EF4-FFF2-40B4-BE49-F238E27FC236}">
                <a16:creationId xmlns:a16="http://schemas.microsoft.com/office/drawing/2014/main" id="{38461AD9-5096-1D41-AA45-D1ADB594671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401877" y="5680326"/>
            <a:ext cx="2976345" cy="541154"/>
          </a:xfrm>
          <a:prstGeom prst="rect">
            <a:avLst/>
          </a:prstGeom>
        </p:spPr>
      </p:pic>
    </p:spTree>
    <p:extLst>
      <p:ext uri="{BB962C8B-B14F-4D97-AF65-F5344CB8AC3E}">
        <p14:creationId xmlns:p14="http://schemas.microsoft.com/office/powerpoint/2010/main" val="1630666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tandardfolie einfa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BEEE30-E729-CD45-8D57-FF609FB4882B}"/>
              </a:ext>
            </a:extLst>
          </p:cNvPr>
          <p:cNvSpPr>
            <a:spLocks noGrp="1"/>
          </p:cNvSpPr>
          <p:nvPr>
            <p:ph type="title"/>
          </p:nvPr>
        </p:nvSpPr>
        <p:spPr>
          <a:xfrm>
            <a:off x="838200" y="365125"/>
            <a:ext cx="10515600" cy="1325563"/>
          </a:xfrm>
          <a:prstGeom prst="rect">
            <a:avLst/>
          </a:prstGeom>
        </p:spPr>
        <p:txBody>
          <a:bodyPr/>
          <a:lstStyle>
            <a:lvl1pPr>
              <a:lnSpc>
                <a:spcPct val="110000"/>
              </a:lnSpc>
              <a:defRPr/>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965C0495-01B4-6542-A285-927622BA2A4B}"/>
              </a:ext>
            </a:extLst>
          </p:cNvPr>
          <p:cNvSpPr>
            <a:spLocks noGrp="1"/>
          </p:cNvSpPr>
          <p:nvPr>
            <p:ph idx="1"/>
          </p:nvPr>
        </p:nvSpPr>
        <p:spPr/>
        <p:txBody>
          <a:bodyPr>
            <a:normAutofit/>
          </a:bodyPr>
          <a:lstStyle>
            <a:lvl1pPr>
              <a:lnSpc>
                <a:spcPct val="110000"/>
              </a:lnSpc>
              <a:spcBef>
                <a:spcPts val="1400"/>
              </a:spcBef>
              <a:defRPr sz="2000"/>
            </a:lvl1pPr>
            <a:lvl2pPr>
              <a:lnSpc>
                <a:spcPct val="110000"/>
              </a:lnSpc>
              <a:defRPr sz="1800"/>
            </a:lvl2pPr>
            <a:lvl3pPr>
              <a:lnSpc>
                <a:spcPct val="110000"/>
              </a:lnSpc>
              <a:defRPr sz="1600"/>
            </a:lvl3pPr>
            <a:lvl4pPr>
              <a:lnSpc>
                <a:spcPct val="110000"/>
              </a:lnSpc>
              <a:defRPr sz="1400"/>
            </a:lvl4pPr>
            <a:lvl5pPr>
              <a:lnSpc>
                <a:spcPct val="110000"/>
              </a:lnSpc>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Foliennummernplatzhalter 5">
            <a:extLst>
              <a:ext uri="{FF2B5EF4-FFF2-40B4-BE49-F238E27FC236}">
                <a16:creationId xmlns:a16="http://schemas.microsoft.com/office/drawing/2014/main" id="{6C20000C-4445-374D-AF36-00BE772D3317}"/>
              </a:ext>
            </a:extLst>
          </p:cNvPr>
          <p:cNvSpPr>
            <a:spLocks noGrp="1"/>
          </p:cNvSpPr>
          <p:nvPr>
            <p:ph type="sldNum" sz="quarter" idx="4"/>
          </p:nvPr>
        </p:nvSpPr>
        <p:spPr>
          <a:xfrm>
            <a:off x="839789" y="6356350"/>
            <a:ext cx="583898" cy="365125"/>
          </a:xfrm>
          <a:prstGeom prst="rect">
            <a:avLst/>
          </a:prstGeom>
        </p:spPr>
        <p:txBody>
          <a:bodyPr vert="horz" lIns="0" tIns="0" rIns="0" bIns="0" rtlCol="0" anchor="ctr"/>
          <a:lstStyle>
            <a:lvl1pPr algn="l">
              <a:lnSpc>
                <a:spcPct val="110000"/>
              </a:lnSpc>
              <a:defRPr sz="1000" b="0">
                <a:solidFill>
                  <a:schemeClr val="tx1">
                    <a:tint val="75000"/>
                  </a:schemeClr>
                </a:solidFill>
                <a:latin typeface="Lucida Sans" panose="020B0602030504020204" pitchFamily="34" charset="77"/>
              </a:defRPr>
            </a:lvl1pPr>
          </a:lstStyle>
          <a:p>
            <a:fld id="{CDD6A526-6E93-4D44-80E5-3CEE2153CC52}" type="slidenum">
              <a:rPr lang="de-DE" smtClean="0"/>
              <a:pPr/>
              <a:t>‹Nr.›</a:t>
            </a:fld>
            <a:endParaRPr lang="de-DE" dirty="0"/>
          </a:p>
        </p:txBody>
      </p:sp>
      <p:sp>
        <p:nvSpPr>
          <p:cNvPr id="7" name="Fußzeilenplatzhalter 1">
            <a:extLst>
              <a:ext uri="{FF2B5EF4-FFF2-40B4-BE49-F238E27FC236}">
                <a16:creationId xmlns:a16="http://schemas.microsoft.com/office/drawing/2014/main" id="{02854C98-8580-5B46-9415-3A34673ED925}"/>
              </a:ext>
            </a:extLst>
          </p:cNvPr>
          <p:cNvSpPr>
            <a:spLocks noGrp="1"/>
          </p:cNvSpPr>
          <p:nvPr>
            <p:ph type="ftr" sz="quarter" idx="3"/>
          </p:nvPr>
        </p:nvSpPr>
        <p:spPr>
          <a:xfrm>
            <a:off x="1547664" y="6356350"/>
            <a:ext cx="6466840" cy="365125"/>
          </a:xfrm>
          <a:prstGeom prst="rect">
            <a:avLst/>
          </a:prstGeom>
        </p:spPr>
        <p:txBody>
          <a:bodyPr vert="horz" lIns="0" tIns="0" rIns="0" bIns="0" rtlCol="0" anchor="ctr"/>
          <a:lstStyle>
            <a:lvl1pPr algn="l">
              <a:defRPr sz="1200">
                <a:solidFill>
                  <a:schemeClr val="tx1">
                    <a:tint val="75000"/>
                  </a:schemeClr>
                </a:solidFill>
              </a:defRPr>
            </a:lvl1pPr>
          </a:lstStyle>
          <a:p>
            <a:r>
              <a:rPr lang="de-DE" dirty="0"/>
              <a:t>Fußzeile Beispiel ı 1. Jänner 2023</a:t>
            </a:r>
          </a:p>
        </p:txBody>
      </p:sp>
    </p:spTree>
    <p:extLst>
      <p:ext uri="{BB962C8B-B14F-4D97-AF65-F5344CB8AC3E}">
        <p14:creationId xmlns:p14="http://schemas.microsoft.com/office/powerpoint/2010/main" val="537680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folie einfach mit Credi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BEEE30-E729-CD45-8D57-FF609FB4882B}"/>
              </a:ext>
            </a:extLst>
          </p:cNvPr>
          <p:cNvSpPr>
            <a:spLocks noGrp="1"/>
          </p:cNvSpPr>
          <p:nvPr>
            <p:ph type="title"/>
          </p:nvPr>
        </p:nvSpPr>
        <p:spPr>
          <a:xfrm>
            <a:off x="838200" y="365125"/>
            <a:ext cx="10515600" cy="1325563"/>
          </a:xfrm>
          <a:prstGeom prst="rect">
            <a:avLst/>
          </a:prstGeom>
        </p:spPr>
        <p:txBody>
          <a:bodyPr/>
          <a:lstStyle>
            <a:lvl1pPr>
              <a:lnSpc>
                <a:spcPct val="110000"/>
              </a:lnSpc>
              <a:defRPr/>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965C0495-01B4-6542-A285-927622BA2A4B}"/>
              </a:ext>
            </a:extLst>
          </p:cNvPr>
          <p:cNvSpPr>
            <a:spLocks noGrp="1"/>
          </p:cNvSpPr>
          <p:nvPr>
            <p:ph idx="1"/>
          </p:nvPr>
        </p:nvSpPr>
        <p:spPr/>
        <p:txBody>
          <a:bodyPr>
            <a:normAutofit/>
          </a:bodyPr>
          <a:lstStyle>
            <a:lvl1pPr>
              <a:lnSpc>
                <a:spcPct val="110000"/>
              </a:lnSpc>
              <a:spcBef>
                <a:spcPts val="1400"/>
              </a:spcBef>
              <a:defRPr sz="2000"/>
            </a:lvl1pPr>
            <a:lvl2pPr>
              <a:lnSpc>
                <a:spcPct val="110000"/>
              </a:lnSpc>
              <a:defRPr sz="1800"/>
            </a:lvl2pPr>
            <a:lvl3pPr>
              <a:lnSpc>
                <a:spcPct val="110000"/>
              </a:lnSpc>
              <a:defRPr sz="1600"/>
            </a:lvl3pPr>
            <a:lvl4pPr>
              <a:lnSpc>
                <a:spcPct val="110000"/>
              </a:lnSpc>
              <a:defRPr sz="1400"/>
            </a:lvl4pPr>
            <a:lvl5pPr>
              <a:lnSpc>
                <a:spcPct val="110000"/>
              </a:lnSpc>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Foliennummernplatzhalter 5">
            <a:extLst>
              <a:ext uri="{FF2B5EF4-FFF2-40B4-BE49-F238E27FC236}">
                <a16:creationId xmlns:a16="http://schemas.microsoft.com/office/drawing/2014/main" id="{6C20000C-4445-374D-AF36-00BE772D3317}"/>
              </a:ext>
            </a:extLst>
          </p:cNvPr>
          <p:cNvSpPr>
            <a:spLocks noGrp="1"/>
          </p:cNvSpPr>
          <p:nvPr>
            <p:ph type="sldNum" sz="quarter" idx="4"/>
          </p:nvPr>
        </p:nvSpPr>
        <p:spPr>
          <a:xfrm>
            <a:off x="839789" y="6356350"/>
            <a:ext cx="583898" cy="365125"/>
          </a:xfrm>
          <a:prstGeom prst="rect">
            <a:avLst/>
          </a:prstGeom>
        </p:spPr>
        <p:txBody>
          <a:bodyPr vert="horz" lIns="0" tIns="0" rIns="0" bIns="0" rtlCol="0" anchor="ctr"/>
          <a:lstStyle>
            <a:lvl1pPr algn="l">
              <a:lnSpc>
                <a:spcPct val="110000"/>
              </a:lnSpc>
              <a:defRPr sz="1000" b="0">
                <a:solidFill>
                  <a:schemeClr val="tx1">
                    <a:tint val="75000"/>
                  </a:schemeClr>
                </a:solidFill>
                <a:latin typeface="Lucida Sans" panose="020B0602030504020204" pitchFamily="34" charset="77"/>
              </a:defRPr>
            </a:lvl1pPr>
          </a:lstStyle>
          <a:p>
            <a:fld id="{CDD6A526-6E93-4D44-80E5-3CEE2153CC52}" type="slidenum">
              <a:rPr lang="de-DE" smtClean="0"/>
              <a:pPr/>
              <a:t>‹Nr.›</a:t>
            </a:fld>
            <a:endParaRPr lang="de-DE" dirty="0"/>
          </a:p>
        </p:txBody>
      </p:sp>
      <p:sp>
        <p:nvSpPr>
          <p:cNvPr id="7" name="Fußzeilenplatzhalter 1">
            <a:extLst>
              <a:ext uri="{FF2B5EF4-FFF2-40B4-BE49-F238E27FC236}">
                <a16:creationId xmlns:a16="http://schemas.microsoft.com/office/drawing/2014/main" id="{02854C98-8580-5B46-9415-3A34673ED925}"/>
              </a:ext>
            </a:extLst>
          </p:cNvPr>
          <p:cNvSpPr>
            <a:spLocks noGrp="1"/>
          </p:cNvSpPr>
          <p:nvPr>
            <p:ph type="ftr" sz="quarter" idx="3"/>
          </p:nvPr>
        </p:nvSpPr>
        <p:spPr>
          <a:xfrm>
            <a:off x="1547664" y="6356350"/>
            <a:ext cx="6466840" cy="365125"/>
          </a:xfrm>
          <a:prstGeom prst="rect">
            <a:avLst/>
          </a:prstGeom>
        </p:spPr>
        <p:txBody>
          <a:bodyPr vert="horz" lIns="0" tIns="0" rIns="0" bIns="0" rtlCol="0" anchor="ctr"/>
          <a:lstStyle>
            <a:lvl1pPr algn="l">
              <a:defRPr sz="1200">
                <a:solidFill>
                  <a:schemeClr val="tx1">
                    <a:tint val="75000"/>
                  </a:schemeClr>
                </a:solidFill>
              </a:defRPr>
            </a:lvl1pPr>
          </a:lstStyle>
          <a:p>
            <a:r>
              <a:rPr lang="de-DE" dirty="0"/>
              <a:t>Fußzeile Beispiel ı 1. Jänner 2023</a:t>
            </a:r>
          </a:p>
        </p:txBody>
      </p:sp>
      <p:sp>
        <p:nvSpPr>
          <p:cNvPr id="8" name="Textplatzhalter 10">
            <a:extLst>
              <a:ext uri="{FF2B5EF4-FFF2-40B4-BE49-F238E27FC236}">
                <a16:creationId xmlns:a16="http://schemas.microsoft.com/office/drawing/2014/main" id="{A879100A-8100-E049-87BF-9D25BEC7DA26}"/>
              </a:ext>
            </a:extLst>
          </p:cNvPr>
          <p:cNvSpPr>
            <a:spLocks noGrp="1"/>
          </p:cNvSpPr>
          <p:nvPr>
            <p:ph type="body" sz="quarter" idx="20" hasCustomPrompt="1"/>
          </p:nvPr>
        </p:nvSpPr>
        <p:spPr>
          <a:xfrm rot="16200000">
            <a:off x="9973996" y="3328758"/>
            <a:ext cx="3092739" cy="175372"/>
          </a:xfrm>
        </p:spPr>
        <p:txBody>
          <a:bodyPr anchor="t">
            <a:noAutofit/>
          </a:bodyPr>
          <a:lstStyle>
            <a:lvl1pPr marL="0" indent="0" algn="r">
              <a:buFontTx/>
              <a:buNone/>
              <a:defRPr sz="800"/>
            </a:lvl1pPr>
            <a:lvl2pPr marL="457200" indent="0" algn="r">
              <a:buFontTx/>
              <a:buNone/>
              <a:defRPr sz="1200"/>
            </a:lvl2pPr>
            <a:lvl3pPr marL="914400" indent="0" algn="r">
              <a:buFontTx/>
              <a:buNone/>
              <a:defRPr sz="1200"/>
            </a:lvl3pPr>
            <a:lvl4pPr marL="1371600" indent="0" algn="r">
              <a:buFontTx/>
              <a:buNone/>
              <a:defRPr sz="1200"/>
            </a:lvl4pPr>
            <a:lvl5pPr marL="1828800" indent="0" algn="r">
              <a:buFontTx/>
              <a:buNone/>
              <a:defRPr sz="1200"/>
            </a:lvl5pPr>
          </a:lstStyle>
          <a:p>
            <a:pPr lvl="0"/>
            <a:r>
              <a:rPr lang="de-DE" dirty="0"/>
              <a:t>© </a:t>
            </a:r>
            <a:r>
              <a:rPr lang="de-DE" dirty="0" err="1"/>
              <a:t>Fotocredit</a:t>
            </a:r>
            <a:r>
              <a:rPr lang="de-DE" dirty="0"/>
              <a:t> bzw. Quelle für Grafik</a:t>
            </a:r>
          </a:p>
        </p:txBody>
      </p:sp>
    </p:spTree>
    <p:extLst>
      <p:ext uri="{BB962C8B-B14F-4D97-AF65-F5344CB8AC3E}">
        <p14:creationId xmlns:p14="http://schemas.microsoft.com/office/powerpoint/2010/main" val="2172600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tandardfolie mit Bubbl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BEEE30-E729-CD45-8D57-FF609FB4882B}"/>
              </a:ext>
            </a:extLst>
          </p:cNvPr>
          <p:cNvSpPr>
            <a:spLocks noGrp="1"/>
          </p:cNvSpPr>
          <p:nvPr>
            <p:ph type="title"/>
          </p:nvPr>
        </p:nvSpPr>
        <p:spPr>
          <a:xfrm>
            <a:off x="838200" y="410368"/>
            <a:ext cx="10272623" cy="1325563"/>
          </a:xfrm>
          <a:prstGeom prst="rect">
            <a:avLst/>
          </a:prstGeom>
        </p:spPr>
        <p:txBody>
          <a:bodyPr/>
          <a:lstStyle>
            <a:lvl1pPr>
              <a:lnSpc>
                <a:spcPct val="110000"/>
              </a:lnSpc>
              <a:defRPr/>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965C0495-01B4-6542-A285-927622BA2A4B}"/>
              </a:ext>
            </a:extLst>
          </p:cNvPr>
          <p:cNvSpPr>
            <a:spLocks noGrp="1"/>
          </p:cNvSpPr>
          <p:nvPr>
            <p:ph idx="1"/>
          </p:nvPr>
        </p:nvSpPr>
        <p:spPr>
          <a:xfrm>
            <a:off x="838200" y="1825625"/>
            <a:ext cx="10272623" cy="4351338"/>
          </a:xfrm>
        </p:spPr>
        <p:txBody>
          <a:bodyPr>
            <a:normAutofit/>
          </a:bodyPr>
          <a:lstStyle>
            <a:lvl1pPr>
              <a:lnSpc>
                <a:spcPct val="110000"/>
              </a:lnSpc>
              <a:spcBef>
                <a:spcPts val="1400"/>
              </a:spcBef>
              <a:defRPr sz="2000"/>
            </a:lvl1pPr>
            <a:lvl2pPr>
              <a:lnSpc>
                <a:spcPct val="110000"/>
              </a:lnSpc>
              <a:defRPr sz="1800"/>
            </a:lvl2pPr>
            <a:lvl3pPr>
              <a:lnSpc>
                <a:spcPct val="110000"/>
              </a:lnSpc>
              <a:defRPr sz="1600"/>
            </a:lvl3pPr>
            <a:lvl4pPr>
              <a:lnSpc>
                <a:spcPct val="110000"/>
              </a:lnSpc>
              <a:defRPr sz="1400"/>
            </a:lvl4pPr>
            <a:lvl5pPr>
              <a:lnSpc>
                <a:spcPct val="110000"/>
              </a:lnSpc>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pic>
        <p:nvPicPr>
          <p:cNvPr id="5" name="Grafik 4">
            <a:extLst>
              <a:ext uri="{FF2B5EF4-FFF2-40B4-BE49-F238E27FC236}">
                <a16:creationId xmlns:a16="http://schemas.microsoft.com/office/drawing/2014/main" id="{29D72DB8-BC80-6B45-B853-5A8C719C5B8F}"/>
              </a:ext>
            </a:extLst>
          </p:cNvPr>
          <p:cNvPicPr>
            <a:picLocks noChangeAspect="1"/>
          </p:cNvPicPr>
          <p:nvPr userDrawn="1"/>
        </p:nvPicPr>
        <p:blipFill rotWithShape="1">
          <a:blip r:embed="rId2"/>
          <a:srcRect t="14539" r="47648"/>
          <a:stretch/>
        </p:blipFill>
        <p:spPr>
          <a:xfrm>
            <a:off x="9692106" y="0"/>
            <a:ext cx="2499894" cy="5860926"/>
          </a:xfrm>
          <a:prstGeom prst="rect">
            <a:avLst/>
          </a:prstGeom>
        </p:spPr>
      </p:pic>
      <p:sp>
        <p:nvSpPr>
          <p:cNvPr id="9" name="Foliennummernplatzhalter 5">
            <a:extLst>
              <a:ext uri="{FF2B5EF4-FFF2-40B4-BE49-F238E27FC236}">
                <a16:creationId xmlns:a16="http://schemas.microsoft.com/office/drawing/2014/main" id="{CBA9E5BF-25EF-F04C-8BCB-D5D70E3D30C8}"/>
              </a:ext>
            </a:extLst>
          </p:cNvPr>
          <p:cNvSpPr>
            <a:spLocks noGrp="1"/>
          </p:cNvSpPr>
          <p:nvPr>
            <p:ph type="sldNum" sz="quarter" idx="4"/>
          </p:nvPr>
        </p:nvSpPr>
        <p:spPr>
          <a:xfrm>
            <a:off x="839789" y="6356350"/>
            <a:ext cx="583898" cy="365125"/>
          </a:xfrm>
          <a:prstGeom prst="rect">
            <a:avLst/>
          </a:prstGeom>
        </p:spPr>
        <p:txBody>
          <a:bodyPr vert="horz" lIns="0" tIns="0" rIns="0" bIns="0" rtlCol="0" anchor="ctr"/>
          <a:lstStyle>
            <a:lvl1pPr algn="l">
              <a:lnSpc>
                <a:spcPct val="110000"/>
              </a:lnSpc>
              <a:defRPr sz="1000" b="0">
                <a:solidFill>
                  <a:schemeClr val="tx1">
                    <a:tint val="75000"/>
                  </a:schemeClr>
                </a:solidFill>
                <a:latin typeface="Lucida Sans" panose="020B0602030504020204" pitchFamily="34" charset="77"/>
              </a:defRPr>
            </a:lvl1pPr>
          </a:lstStyle>
          <a:p>
            <a:fld id="{CDD6A526-6E93-4D44-80E5-3CEE2153CC52}" type="slidenum">
              <a:rPr lang="de-DE" smtClean="0"/>
              <a:pPr/>
              <a:t>‹Nr.›</a:t>
            </a:fld>
            <a:endParaRPr lang="de-DE" dirty="0"/>
          </a:p>
        </p:txBody>
      </p:sp>
      <p:sp>
        <p:nvSpPr>
          <p:cNvPr id="10" name="Fußzeilenplatzhalter 1">
            <a:extLst>
              <a:ext uri="{FF2B5EF4-FFF2-40B4-BE49-F238E27FC236}">
                <a16:creationId xmlns:a16="http://schemas.microsoft.com/office/drawing/2014/main" id="{4F82F8E3-0EE2-8D4B-8211-D36CDDF59527}"/>
              </a:ext>
            </a:extLst>
          </p:cNvPr>
          <p:cNvSpPr>
            <a:spLocks noGrp="1"/>
          </p:cNvSpPr>
          <p:nvPr>
            <p:ph type="ftr" sz="quarter" idx="3"/>
          </p:nvPr>
        </p:nvSpPr>
        <p:spPr>
          <a:xfrm>
            <a:off x="1547664" y="6356350"/>
            <a:ext cx="6466840" cy="365125"/>
          </a:xfrm>
          <a:prstGeom prst="rect">
            <a:avLst/>
          </a:prstGeom>
        </p:spPr>
        <p:txBody>
          <a:bodyPr vert="horz" lIns="0" tIns="0" rIns="0" bIns="0" rtlCol="0" anchor="ctr"/>
          <a:lstStyle>
            <a:lvl1pPr algn="l">
              <a:defRPr sz="1200">
                <a:solidFill>
                  <a:schemeClr val="tx1">
                    <a:tint val="75000"/>
                  </a:schemeClr>
                </a:solidFill>
              </a:defRPr>
            </a:lvl1pPr>
          </a:lstStyle>
          <a:p>
            <a:r>
              <a:rPr lang="de-DE" dirty="0"/>
              <a:t>Fußzeile Beispiel ı 1. Jänner 2023</a:t>
            </a:r>
          </a:p>
        </p:txBody>
      </p:sp>
    </p:spTree>
    <p:extLst>
      <p:ext uri="{BB962C8B-B14F-4D97-AF65-F5344CB8AC3E}">
        <p14:creationId xmlns:p14="http://schemas.microsoft.com/office/powerpoint/2010/main" val="4160617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Agenda mit Bubbl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BEEE30-E729-CD45-8D57-FF609FB4882B}"/>
              </a:ext>
            </a:extLst>
          </p:cNvPr>
          <p:cNvSpPr>
            <a:spLocks noGrp="1"/>
          </p:cNvSpPr>
          <p:nvPr>
            <p:ph type="title" hasCustomPrompt="1"/>
          </p:nvPr>
        </p:nvSpPr>
        <p:spPr>
          <a:xfrm>
            <a:off x="838200" y="365125"/>
            <a:ext cx="10263996" cy="1325563"/>
          </a:xfrm>
          <a:prstGeom prst="rect">
            <a:avLst/>
          </a:prstGeom>
        </p:spPr>
        <p:txBody>
          <a:bodyPr/>
          <a:lstStyle>
            <a:lvl1pPr>
              <a:lnSpc>
                <a:spcPct val="110000"/>
              </a:lnSpc>
              <a:defRPr/>
            </a:lvl1pPr>
          </a:lstStyle>
          <a:p>
            <a:r>
              <a:rPr lang="de-DE" dirty="0"/>
              <a:t>Titel des Vortrags/der Veranstaltung</a:t>
            </a:r>
          </a:p>
        </p:txBody>
      </p:sp>
      <p:sp>
        <p:nvSpPr>
          <p:cNvPr id="3" name="Inhaltsplatzhalter 2">
            <a:extLst>
              <a:ext uri="{FF2B5EF4-FFF2-40B4-BE49-F238E27FC236}">
                <a16:creationId xmlns:a16="http://schemas.microsoft.com/office/drawing/2014/main" id="{965C0495-01B4-6542-A285-927622BA2A4B}"/>
              </a:ext>
            </a:extLst>
          </p:cNvPr>
          <p:cNvSpPr>
            <a:spLocks noGrp="1"/>
          </p:cNvSpPr>
          <p:nvPr>
            <p:ph idx="1" hasCustomPrompt="1"/>
          </p:nvPr>
        </p:nvSpPr>
        <p:spPr>
          <a:xfrm>
            <a:off x="838200" y="1825625"/>
            <a:ext cx="10263996" cy="4351338"/>
          </a:xfrm>
        </p:spPr>
        <p:txBody>
          <a:bodyPr>
            <a:normAutofit/>
          </a:bodyPr>
          <a:lstStyle>
            <a:lvl1pPr marL="457200" indent="-457200">
              <a:lnSpc>
                <a:spcPct val="110000"/>
              </a:lnSpc>
              <a:spcBef>
                <a:spcPts val="1400"/>
              </a:spcBef>
              <a:buFont typeface="+mj-lt"/>
              <a:buAutoNum type="arabicPeriod"/>
              <a:defRPr sz="2400"/>
            </a:lvl1pPr>
            <a:lvl2pPr marL="800100" indent="-342900">
              <a:lnSpc>
                <a:spcPct val="110000"/>
              </a:lnSpc>
              <a:buFont typeface="+mj-lt"/>
              <a:buAutoNum type="arabicPeriod"/>
              <a:defRPr sz="2000"/>
            </a:lvl2pPr>
            <a:lvl3pPr marL="1257300" indent="-342900">
              <a:lnSpc>
                <a:spcPct val="110000"/>
              </a:lnSpc>
              <a:buFont typeface="+mj-lt"/>
              <a:buAutoNum type="arabicPeriod"/>
              <a:defRPr sz="1800"/>
            </a:lvl3pPr>
            <a:lvl4pPr marL="1714500" indent="-342900">
              <a:lnSpc>
                <a:spcPct val="110000"/>
              </a:lnSpc>
              <a:buFont typeface="+mj-lt"/>
              <a:buAutoNum type="arabicPeriod"/>
              <a:defRPr sz="1600"/>
            </a:lvl4pPr>
            <a:lvl5pPr marL="2171700" indent="-342900">
              <a:lnSpc>
                <a:spcPct val="110000"/>
              </a:lnSpc>
              <a:buFont typeface="+mj-lt"/>
              <a:buAutoNum type="arabicPeriod"/>
              <a:defRPr sz="1600"/>
            </a:lvl5pPr>
          </a:lstStyle>
          <a:p>
            <a:pPr lvl="0"/>
            <a:r>
              <a:rPr lang="de-DE" dirty="0"/>
              <a:t>Agenda</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5" name="Grafik 4">
            <a:extLst>
              <a:ext uri="{FF2B5EF4-FFF2-40B4-BE49-F238E27FC236}">
                <a16:creationId xmlns:a16="http://schemas.microsoft.com/office/drawing/2014/main" id="{29D72DB8-BC80-6B45-B853-5A8C719C5B8F}"/>
              </a:ext>
            </a:extLst>
          </p:cNvPr>
          <p:cNvPicPr>
            <a:picLocks noChangeAspect="1"/>
          </p:cNvPicPr>
          <p:nvPr userDrawn="1"/>
        </p:nvPicPr>
        <p:blipFill rotWithShape="1">
          <a:blip r:embed="rId2"/>
          <a:srcRect t="14539" r="47648"/>
          <a:stretch/>
        </p:blipFill>
        <p:spPr>
          <a:xfrm>
            <a:off x="9692106" y="0"/>
            <a:ext cx="2499894" cy="5860926"/>
          </a:xfrm>
          <a:prstGeom prst="rect">
            <a:avLst/>
          </a:prstGeom>
        </p:spPr>
      </p:pic>
      <p:sp>
        <p:nvSpPr>
          <p:cNvPr id="9" name="Foliennummernplatzhalter 5">
            <a:extLst>
              <a:ext uri="{FF2B5EF4-FFF2-40B4-BE49-F238E27FC236}">
                <a16:creationId xmlns:a16="http://schemas.microsoft.com/office/drawing/2014/main" id="{8226D2F9-8FA0-5941-AF46-F6AD2AE59573}"/>
              </a:ext>
            </a:extLst>
          </p:cNvPr>
          <p:cNvSpPr>
            <a:spLocks noGrp="1"/>
          </p:cNvSpPr>
          <p:nvPr>
            <p:ph type="sldNum" sz="quarter" idx="4"/>
          </p:nvPr>
        </p:nvSpPr>
        <p:spPr>
          <a:xfrm>
            <a:off x="839789" y="6356350"/>
            <a:ext cx="583898" cy="365125"/>
          </a:xfrm>
          <a:prstGeom prst="rect">
            <a:avLst/>
          </a:prstGeom>
        </p:spPr>
        <p:txBody>
          <a:bodyPr vert="horz" lIns="0" tIns="0" rIns="0" bIns="0" rtlCol="0" anchor="ctr"/>
          <a:lstStyle>
            <a:lvl1pPr algn="l">
              <a:lnSpc>
                <a:spcPct val="110000"/>
              </a:lnSpc>
              <a:defRPr sz="1000" b="0">
                <a:solidFill>
                  <a:schemeClr val="tx1">
                    <a:tint val="75000"/>
                  </a:schemeClr>
                </a:solidFill>
                <a:latin typeface="Lucida Sans" panose="020B0602030504020204" pitchFamily="34" charset="77"/>
              </a:defRPr>
            </a:lvl1pPr>
          </a:lstStyle>
          <a:p>
            <a:fld id="{CDD6A526-6E93-4D44-80E5-3CEE2153CC52}" type="slidenum">
              <a:rPr lang="de-DE" smtClean="0"/>
              <a:pPr/>
              <a:t>‹Nr.›</a:t>
            </a:fld>
            <a:endParaRPr lang="de-DE" dirty="0"/>
          </a:p>
        </p:txBody>
      </p:sp>
      <p:sp>
        <p:nvSpPr>
          <p:cNvPr id="10" name="Fußzeilenplatzhalter 1">
            <a:extLst>
              <a:ext uri="{FF2B5EF4-FFF2-40B4-BE49-F238E27FC236}">
                <a16:creationId xmlns:a16="http://schemas.microsoft.com/office/drawing/2014/main" id="{13168C36-EB10-E94D-B482-F0EBEFA490BF}"/>
              </a:ext>
            </a:extLst>
          </p:cNvPr>
          <p:cNvSpPr>
            <a:spLocks noGrp="1"/>
          </p:cNvSpPr>
          <p:nvPr>
            <p:ph type="ftr" sz="quarter" idx="3"/>
          </p:nvPr>
        </p:nvSpPr>
        <p:spPr>
          <a:xfrm>
            <a:off x="1547664" y="6356350"/>
            <a:ext cx="6466840" cy="365125"/>
          </a:xfrm>
          <a:prstGeom prst="rect">
            <a:avLst/>
          </a:prstGeom>
        </p:spPr>
        <p:txBody>
          <a:bodyPr vert="horz" lIns="0" tIns="0" rIns="0" bIns="0" rtlCol="0" anchor="ctr"/>
          <a:lstStyle>
            <a:lvl1pPr algn="l">
              <a:defRPr sz="1200">
                <a:solidFill>
                  <a:schemeClr val="tx1">
                    <a:tint val="75000"/>
                  </a:schemeClr>
                </a:solidFill>
              </a:defRPr>
            </a:lvl1pPr>
          </a:lstStyle>
          <a:p>
            <a:r>
              <a:rPr lang="de-DE" dirty="0"/>
              <a:t>Fußzeile Beispiel ı 1. Jänner 2023</a:t>
            </a:r>
          </a:p>
        </p:txBody>
      </p:sp>
    </p:spTree>
    <p:extLst>
      <p:ext uri="{BB962C8B-B14F-4D97-AF65-F5344CB8AC3E}">
        <p14:creationId xmlns:p14="http://schemas.microsoft.com/office/powerpoint/2010/main" val="3412646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wei Inhalte mit Credi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7932B1-0ED1-A14B-9FEB-FE55EB667FF2}"/>
              </a:ext>
            </a:extLst>
          </p:cNvPr>
          <p:cNvSpPr>
            <a:spLocks noGrp="1"/>
          </p:cNvSpPr>
          <p:nvPr>
            <p:ph type="title"/>
          </p:nvPr>
        </p:nvSpPr>
        <p:spPr>
          <a:xfrm>
            <a:off x="838200" y="365125"/>
            <a:ext cx="10515600" cy="1325563"/>
          </a:xfrm>
          <a:prstGeom prst="rect">
            <a:avLst/>
          </a:prstGeom>
        </p:spPr>
        <p:txBody>
          <a:bodyPr/>
          <a:lstStyle/>
          <a:p>
            <a:r>
              <a:rPr lang="de-DE"/>
              <a:t>Mastertitelformat bearbeiten</a:t>
            </a:r>
          </a:p>
        </p:txBody>
      </p:sp>
      <p:sp>
        <p:nvSpPr>
          <p:cNvPr id="3" name="Inhaltsplatzhalter 2">
            <a:extLst>
              <a:ext uri="{FF2B5EF4-FFF2-40B4-BE49-F238E27FC236}">
                <a16:creationId xmlns:a16="http://schemas.microsoft.com/office/drawing/2014/main" id="{D37581A3-232D-8D47-BD7B-5F2692020390}"/>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CAC1433-E21F-BE4C-888C-1495D361DA70}"/>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10">
            <a:extLst>
              <a:ext uri="{FF2B5EF4-FFF2-40B4-BE49-F238E27FC236}">
                <a16:creationId xmlns:a16="http://schemas.microsoft.com/office/drawing/2014/main" id="{3EA347DD-02C0-284A-9A53-0102C4C6EC66}"/>
              </a:ext>
            </a:extLst>
          </p:cNvPr>
          <p:cNvSpPr>
            <a:spLocks noGrp="1"/>
          </p:cNvSpPr>
          <p:nvPr>
            <p:ph type="body" sz="quarter" idx="20" hasCustomPrompt="1"/>
          </p:nvPr>
        </p:nvSpPr>
        <p:spPr>
          <a:xfrm rot="16200000">
            <a:off x="9973996" y="3328758"/>
            <a:ext cx="3092739" cy="175372"/>
          </a:xfrm>
        </p:spPr>
        <p:txBody>
          <a:bodyPr anchor="t">
            <a:noAutofit/>
          </a:bodyPr>
          <a:lstStyle>
            <a:lvl1pPr marL="0" indent="0" algn="r">
              <a:buFontTx/>
              <a:buNone/>
              <a:defRPr sz="800"/>
            </a:lvl1pPr>
            <a:lvl2pPr marL="457200" indent="0" algn="r">
              <a:buFontTx/>
              <a:buNone/>
              <a:defRPr sz="1200"/>
            </a:lvl2pPr>
            <a:lvl3pPr marL="914400" indent="0" algn="r">
              <a:buFontTx/>
              <a:buNone/>
              <a:defRPr sz="1200"/>
            </a:lvl3pPr>
            <a:lvl4pPr marL="1371600" indent="0" algn="r">
              <a:buFontTx/>
              <a:buNone/>
              <a:defRPr sz="1200"/>
            </a:lvl4pPr>
            <a:lvl5pPr marL="1828800" indent="0" algn="r">
              <a:buFontTx/>
              <a:buNone/>
              <a:defRPr sz="1200"/>
            </a:lvl5pPr>
          </a:lstStyle>
          <a:p>
            <a:pPr lvl="0"/>
            <a:r>
              <a:rPr lang="de-DE" dirty="0"/>
              <a:t>© </a:t>
            </a:r>
            <a:r>
              <a:rPr lang="de-DE" dirty="0" err="1"/>
              <a:t>Fotocredit</a:t>
            </a:r>
            <a:r>
              <a:rPr lang="de-DE" dirty="0"/>
              <a:t> bzw. Quelle für Grafik</a:t>
            </a:r>
          </a:p>
        </p:txBody>
      </p:sp>
      <p:sp>
        <p:nvSpPr>
          <p:cNvPr id="11" name="Foliennummernplatzhalter 5">
            <a:extLst>
              <a:ext uri="{FF2B5EF4-FFF2-40B4-BE49-F238E27FC236}">
                <a16:creationId xmlns:a16="http://schemas.microsoft.com/office/drawing/2014/main" id="{91BF6061-5738-8A42-85F6-5A4F029CB274}"/>
              </a:ext>
            </a:extLst>
          </p:cNvPr>
          <p:cNvSpPr>
            <a:spLocks noGrp="1"/>
          </p:cNvSpPr>
          <p:nvPr>
            <p:ph type="sldNum" sz="quarter" idx="4"/>
          </p:nvPr>
        </p:nvSpPr>
        <p:spPr>
          <a:xfrm>
            <a:off x="839789" y="6356350"/>
            <a:ext cx="583898" cy="365125"/>
          </a:xfrm>
          <a:prstGeom prst="rect">
            <a:avLst/>
          </a:prstGeom>
        </p:spPr>
        <p:txBody>
          <a:bodyPr vert="horz" lIns="0" tIns="0" rIns="0" bIns="0" rtlCol="0" anchor="ctr"/>
          <a:lstStyle>
            <a:lvl1pPr algn="l">
              <a:lnSpc>
                <a:spcPct val="110000"/>
              </a:lnSpc>
              <a:defRPr sz="1000" b="0">
                <a:solidFill>
                  <a:schemeClr val="tx1">
                    <a:tint val="75000"/>
                  </a:schemeClr>
                </a:solidFill>
                <a:latin typeface="Lucida Sans" panose="020B0602030504020204" pitchFamily="34" charset="77"/>
              </a:defRPr>
            </a:lvl1pPr>
          </a:lstStyle>
          <a:p>
            <a:fld id="{CDD6A526-6E93-4D44-80E5-3CEE2153CC52}" type="slidenum">
              <a:rPr lang="de-DE" smtClean="0"/>
              <a:pPr/>
              <a:t>‹Nr.›</a:t>
            </a:fld>
            <a:endParaRPr lang="de-DE" dirty="0"/>
          </a:p>
        </p:txBody>
      </p:sp>
      <p:sp>
        <p:nvSpPr>
          <p:cNvPr id="12" name="Fußzeilenplatzhalter 1">
            <a:extLst>
              <a:ext uri="{FF2B5EF4-FFF2-40B4-BE49-F238E27FC236}">
                <a16:creationId xmlns:a16="http://schemas.microsoft.com/office/drawing/2014/main" id="{9599875C-5696-8544-8E04-880E70DFEAA4}"/>
              </a:ext>
            </a:extLst>
          </p:cNvPr>
          <p:cNvSpPr>
            <a:spLocks noGrp="1"/>
          </p:cNvSpPr>
          <p:nvPr>
            <p:ph type="ftr" sz="quarter" idx="3"/>
          </p:nvPr>
        </p:nvSpPr>
        <p:spPr>
          <a:xfrm>
            <a:off x="1547664" y="6356350"/>
            <a:ext cx="6466840" cy="365125"/>
          </a:xfrm>
          <a:prstGeom prst="rect">
            <a:avLst/>
          </a:prstGeom>
        </p:spPr>
        <p:txBody>
          <a:bodyPr vert="horz" lIns="0" tIns="0" rIns="0" bIns="0" rtlCol="0" anchor="ctr"/>
          <a:lstStyle>
            <a:lvl1pPr algn="l">
              <a:defRPr sz="1200">
                <a:solidFill>
                  <a:schemeClr val="tx1">
                    <a:tint val="75000"/>
                  </a:schemeClr>
                </a:solidFill>
              </a:defRPr>
            </a:lvl1pPr>
          </a:lstStyle>
          <a:p>
            <a:r>
              <a:rPr lang="de-DE" dirty="0"/>
              <a:t>Fußzeile Beispiel ı 1. Jänner 2023</a:t>
            </a:r>
          </a:p>
        </p:txBody>
      </p:sp>
    </p:spTree>
    <p:extLst>
      <p:ext uri="{BB962C8B-B14F-4D97-AF65-F5344CB8AC3E}">
        <p14:creationId xmlns:p14="http://schemas.microsoft.com/office/powerpoint/2010/main" val="217177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rei Inhalte mit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7932B1-0ED1-A14B-9FEB-FE55EB667FF2}"/>
              </a:ext>
            </a:extLst>
          </p:cNvPr>
          <p:cNvSpPr>
            <a:spLocks noGrp="1"/>
          </p:cNvSpPr>
          <p:nvPr>
            <p:ph type="title"/>
          </p:nvPr>
        </p:nvSpPr>
        <p:spPr>
          <a:xfrm>
            <a:off x="838200" y="365125"/>
            <a:ext cx="10515600" cy="1325563"/>
          </a:xfrm>
          <a:prstGeom prst="rect">
            <a:avLst/>
          </a:prstGeom>
        </p:spPr>
        <p:txBody>
          <a:bodyPr/>
          <a:lstStyle/>
          <a:p>
            <a:r>
              <a:rPr lang="de-DE"/>
              <a:t>Mastertitelformat bearbeiten</a:t>
            </a:r>
          </a:p>
        </p:txBody>
      </p:sp>
      <p:sp>
        <p:nvSpPr>
          <p:cNvPr id="3" name="Inhaltsplatzhalter 2">
            <a:extLst>
              <a:ext uri="{FF2B5EF4-FFF2-40B4-BE49-F238E27FC236}">
                <a16:creationId xmlns:a16="http://schemas.microsoft.com/office/drawing/2014/main" id="{D37581A3-232D-8D47-BD7B-5F2692020390}"/>
              </a:ext>
            </a:extLst>
          </p:cNvPr>
          <p:cNvSpPr>
            <a:spLocks noGrp="1"/>
          </p:cNvSpPr>
          <p:nvPr>
            <p:ph sz="half" idx="1" hasCustomPrompt="1"/>
          </p:nvPr>
        </p:nvSpPr>
        <p:spPr>
          <a:xfrm>
            <a:off x="838200" y="3428999"/>
            <a:ext cx="3200400" cy="2747963"/>
          </a:xfrm>
        </p:spPr>
        <p:txBody>
          <a:bodyPr>
            <a:normAutofit/>
          </a:bodyPr>
          <a:lstStyle>
            <a:lvl1pPr marL="0" indent="0">
              <a:buFont typeface="Arial" panose="020B0604020202020204" pitchFamily="34" charset="0"/>
              <a:buNone/>
              <a:defRPr sz="1800" b="1">
                <a:solidFill>
                  <a:schemeClr val="tx2"/>
                </a:solidFill>
              </a:defRPr>
            </a:lvl1pPr>
            <a:lvl2pPr marL="230400" indent="-228600">
              <a:buFont typeface="Systemschrift Normal"/>
              <a:buChar char="●"/>
              <a:defRPr sz="1600"/>
            </a:lvl2pPr>
            <a:lvl3pPr marL="489600">
              <a:defRPr sz="1200"/>
            </a:lvl3pPr>
            <a:lvl4pPr>
              <a:defRPr sz="1100"/>
            </a:lvl4pPr>
            <a:lvl5pPr>
              <a:defRPr sz="1100"/>
            </a:lvl5pPr>
          </a:lstStyle>
          <a:p>
            <a:pPr lvl="0"/>
            <a:r>
              <a:rPr lang="de-DE" dirty="0"/>
              <a:t>Kleiner Titel</a:t>
            </a:r>
          </a:p>
          <a:p>
            <a:pPr lvl="1"/>
            <a:r>
              <a:rPr lang="de-DE" dirty="0" err="1"/>
              <a:t>Bulletpoint</a:t>
            </a:r>
            <a:endParaRPr lang="de-DE" dirty="0"/>
          </a:p>
        </p:txBody>
      </p:sp>
      <p:sp>
        <p:nvSpPr>
          <p:cNvPr id="15" name="Bildplatzhalter 14">
            <a:extLst>
              <a:ext uri="{FF2B5EF4-FFF2-40B4-BE49-F238E27FC236}">
                <a16:creationId xmlns:a16="http://schemas.microsoft.com/office/drawing/2014/main" id="{382F1A54-CED4-A348-91CD-D0D23609830C}"/>
              </a:ext>
            </a:extLst>
          </p:cNvPr>
          <p:cNvSpPr>
            <a:spLocks noGrp="1"/>
          </p:cNvSpPr>
          <p:nvPr>
            <p:ph type="pic" sz="quarter" idx="15"/>
          </p:nvPr>
        </p:nvSpPr>
        <p:spPr>
          <a:xfrm>
            <a:off x="839788" y="1870075"/>
            <a:ext cx="3198812" cy="1379535"/>
          </a:xfrm>
          <a:solidFill>
            <a:schemeClr val="bg2"/>
          </a:solidFill>
        </p:spPr>
        <p:txBody>
          <a:bodyPr anchor="ctr"/>
          <a:lstStyle>
            <a:lvl1pPr marL="0" indent="0" algn="ctr">
              <a:buFontTx/>
              <a:buNone/>
              <a:defRPr/>
            </a:lvl1pPr>
          </a:lstStyle>
          <a:p>
            <a:r>
              <a:rPr lang="de-DE"/>
              <a:t>Bild durch Klicken auf Symbol hinzufügen</a:t>
            </a:r>
          </a:p>
        </p:txBody>
      </p:sp>
      <p:sp>
        <p:nvSpPr>
          <p:cNvPr id="16" name="Bildplatzhalter 14">
            <a:extLst>
              <a:ext uri="{FF2B5EF4-FFF2-40B4-BE49-F238E27FC236}">
                <a16:creationId xmlns:a16="http://schemas.microsoft.com/office/drawing/2014/main" id="{B8E9EC0E-12A9-AF40-82D0-8D28600980F9}"/>
              </a:ext>
            </a:extLst>
          </p:cNvPr>
          <p:cNvSpPr>
            <a:spLocks noGrp="1"/>
          </p:cNvSpPr>
          <p:nvPr>
            <p:ph type="pic" sz="quarter" idx="16"/>
          </p:nvPr>
        </p:nvSpPr>
        <p:spPr>
          <a:xfrm>
            <a:off x="4449262" y="1870075"/>
            <a:ext cx="3198812" cy="1379535"/>
          </a:xfrm>
          <a:solidFill>
            <a:schemeClr val="bg2"/>
          </a:solidFill>
        </p:spPr>
        <p:txBody>
          <a:bodyPr anchor="ctr"/>
          <a:lstStyle>
            <a:lvl1pPr marL="0" indent="0" algn="ctr">
              <a:buFontTx/>
              <a:buNone/>
              <a:defRPr/>
            </a:lvl1pPr>
          </a:lstStyle>
          <a:p>
            <a:r>
              <a:rPr lang="de-DE"/>
              <a:t>Bild durch Klicken auf Symbol hinzufügen</a:t>
            </a:r>
          </a:p>
        </p:txBody>
      </p:sp>
      <p:sp>
        <p:nvSpPr>
          <p:cNvPr id="17" name="Bildplatzhalter 14">
            <a:extLst>
              <a:ext uri="{FF2B5EF4-FFF2-40B4-BE49-F238E27FC236}">
                <a16:creationId xmlns:a16="http://schemas.microsoft.com/office/drawing/2014/main" id="{BDB4BA3F-28B1-724A-BF1D-9B523B0C948D}"/>
              </a:ext>
            </a:extLst>
          </p:cNvPr>
          <p:cNvSpPr>
            <a:spLocks noGrp="1"/>
          </p:cNvSpPr>
          <p:nvPr>
            <p:ph type="pic" sz="quarter" idx="17"/>
          </p:nvPr>
        </p:nvSpPr>
        <p:spPr>
          <a:xfrm>
            <a:off x="8154988" y="1870075"/>
            <a:ext cx="3198812" cy="1379535"/>
          </a:xfrm>
          <a:solidFill>
            <a:schemeClr val="bg2"/>
          </a:solidFill>
        </p:spPr>
        <p:txBody>
          <a:bodyPr anchor="ctr"/>
          <a:lstStyle>
            <a:lvl1pPr marL="0" indent="0" algn="ctr">
              <a:buFontTx/>
              <a:buNone/>
              <a:defRPr/>
            </a:lvl1pPr>
          </a:lstStyle>
          <a:p>
            <a:r>
              <a:rPr lang="de-DE"/>
              <a:t>Bild durch Klicken auf Symbol hinzufügen</a:t>
            </a:r>
          </a:p>
        </p:txBody>
      </p:sp>
      <p:sp>
        <p:nvSpPr>
          <p:cNvPr id="19" name="Inhaltsplatzhalter 2">
            <a:extLst>
              <a:ext uri="{FF2B5EF4-FFF2-40B4-BE49-F238E27FC236}">
                <a16:creationId xmlns:a16="http://schemas.microsoft.com/office/drawing/2014/main" id="{412B9ADD-482A-F94D-8FCE-074932158562}"/>
              </a:ext>
            </a:extLst>
          </p:cNvPr>
          <p:cNvSpPr>
            <a:spLocks noGrp="1"/>
          </p:cNvSpPr>
          <p:nvPr>
            <p:ph sz="half" idx="18" hasCustomPrompt="1"/>
          </p:nvPr>
        </p:nvSpPr>
        <p:spPr>
          <a:xfrm>
            <a:off x="4436424" y="3428999"/>
            <a:ext cx="3200400" cy="2747963"/>
          </a:xfrm>
        </p:spPr>
        <p:txBody>
          <a:bodyPr>
            <a:normAutofit/>
          </a:bodyPr>
          <a:lstStyle>
            <a:lvl1pPr marL="0" indent="0">
              <a:buFont typeface="Arial" panose="020B0604020202020204" pitchFamily="34" charset="0"/>
              <a:buNone/>
              <a:defRPr sz="1800" b="1">
                <a:solidFill>
                  <a:schemeClr val="tx2"/>
                </a:solidFill>
              </a:defRPr>
            </a:lvl1pPr>
            <a:lvl2pPr marL="230400" indent="-228600">
              <a:buFont typeface="Systemschrift Normal"/>
              <a:buChar char="●"/>
              <a:defRPr sz="1600"/>
            </a:lvl2pPr>
            <a:lvl3pPr marL="489600">
              <a:defRPr sz="1200"/>
            </a:lvl3pPr>
            <a:lvl4pPr>
              <a:defRPr sz="1100"/>
            </a:lvl4pPr>
            <a:lvl5pPr>
              <a:defRPr sz="1100"/>
            </a:lvl5pPr>
          </a:lstStyle>
          <a:p>
            <a:pPr lvl="0"/>
            <a:r>
              <a:rPr lang="de-DE" dirty="0"/>
              <a:t>Kleiner Titel</a:t>
            </a:r>
          </a:p>
          <a:p>
            <a:pPr lvl="1"/>
            <a:r>
              <a:rPr lang="de-DE" dirty="0" err="1"/>
              <a:t>Bulletpoint</a:t>
            </a:r>
            <a:endParaRPr lang="de-DE" dirty="0"/>
          </a:p>
        </p:txBody>
      </p:sp>
      <p:sp>
        <p:nvSpPr>
          <p:cNvPr id="20" name="Inhaltsplatzhalter 2">
            <a:extLst>
              <a:ext uri="{FF2B5EF4-FFF2-40B4-BE49-F238E27FC236}">
                <a16:creationId xmlns:a16="http://schemas.microsoft.com/office/drawing/2014/main" id="{AC723280-0835-1446-951F-7EF575BF5C88}"/>
              </a:ext>
            </a:extLst>
          </p:cNvPr>
          <p:cNvSpPr>
            <a:spLocks noGrp="1"/>
          </p:cNvSpPr>
          <p:nvPr>
            <p:ph sz="half" idx="19" hasCustomPrompt="1"/>
          </p:nvPr>
        </p:nvSpPr>
        <p:spPr>
          <a:xfrm>
            <a:off x="8165276" y="3428999"/>
            <a:ext cx="3200400" cy="2747963"/>
          </a:xfrm>
        </p:spPr>
        <p:txBody>
          <a:bodyPr>
            <a:normAutofit/>
          </a:bodyPr>
          <a:lstStyle>
            <a:lvl1pPr marL="0" indent="0">
              <a:buFont typeface="Arial" panose="020B0604020202020204" pitchFamily="34" charset="0"/>
              <a:buNone/>
              <a:defRPr sz="1800" b="1">
                <a:solidFill>
                  <a:schemeClr val="tx2"/>
                </a:solidFill>
              </a:defRPr>
            </a:lvl1pPr>
            <a:lvl2pPr marL="230400" indent="-228600">
              <a:buFont typeface="Systemschrift Normal"/>
              <a:buChar char="●"/>
              <a:defRPr sz="1600"/>
            </a:lvl2pPr>
            <a:lvl3pPr marL="489600">
              <a:defRPr sz="1200"/>
            </a:lvl3pPr>
            <a:lvl4pPr>
              <a:defRPr sz="1100"/>
            </a:lvl4pPr>
            <a:lvl5pPr>
              <a:defRPr sz="1100"/>
            </a:lvl5pPr>
          </a:lstStyle>
          <a:p>
            <a:pPr lvl="0"/>
            <a:r>
              <a:rPr lang="de-DE" dirty="0"/>
              <a:t>Kleiner Titel</a:t>
            </a:r>
          </a:p>
          <a:p>
            <a:pPr lvl="1"/>
            <a:r>
              <a:rPr lang="de-DE" dirty="0" err="1"/>
              <a:t>Bulletpoint</a:t>
            </a:r>
            <a:endParaRPr lang="de-DE" dirty="0"/>
          </a:p>
        </p:txBody>
      </p:sp>
      <p:sp>
        <p:nvSpPr>
          <p:cNvPr id="11" name="Textplatzhalter 10">
            <a:extLst>
              <a:ext uri="{FF2B5EF4-FFF2-40B4-BE49-F238E27FC236}">
                <a16:creationId xmlns:a16="http://schemas.microsoft.com/office/drawing/2014/main" id="{E817565B-4F57-394C-A967-E7203684F5F8}"/>
              </a:ext>
            </a:extLst>
          </p:cNvPr>
          <p:cNvSpPr>
            <a:spLocks noGrp="1"/>
          </p:cNvSpPr>
          <p:nvPr>
            <p:ph type="body" sz="quarter" idx="20" hasCustomPrompt="1"/>
          </p:nvPr>
        </p:nvSpPr>
        <p:spPr>
          <a:xfrm rot="16200000">
            <a:off x="9973996" y="3328758"/>
            <a:ext cx="3092739" cy="175372"/>
          </a:xfrm>
        </p:spPr>
        <p:txBody>
          <a:bodyPr anchor="t">
            <a:noAutofit/>
          </a:bodyPr>
          <a:lstStyle>
            <a:lvl1pPr marL="0" indent="0" algn="r">
              <a:buFontTx/>
              <a:buNone/>
              <a:defRPr sz="800"/>
            </a:lvl1pPr>
            <a:lvl2pPr marL="457200" indent="0" algn="r">
              <a:buFontTx/>
              <a:buNone/>
              <a:defRPr sz="1200"/>
            </a:lvl2pPr>
            <a:lvl3pPr marL="914400" indent="0" algn="r">
              <a:buFontTx/>
              <a:buNone/>
              <a:defRPr sz="1200"/>
            </a:lvl3pPr>
            <a:lvl4pPr marL="1371600" indent="0" algn="r">
              <a:buFontTx/>
              <a:buNone/>
              <a:defRPr sz="1200"/>
            </a:lvl4pPr>
            <a:lvl5pPr marL="1828800" indent="0" algn="r">
              <a:buFontTx/>
              <a:buNone/>
              <a:defRPr sz="1200"/>
            </a:lvl5pPr>
          </a:lstStyle>
          <a:p>
            <a:pPr lvl="0"/>
            <a:r>
              <a:rPr lang="de-DE" dirty="0"/>
              <a:t>© </a:t>
            </a:r>
            <a:r>
              <a:rPr lang="de-DE" dirty="0" err="1"/>
              <a:t>Fotocredit</a:t>
            </a:r>
            <a:r>
              <a:rPr lang="de-DE" dirty="0"/>
              <a:t> für alle 3 Bilder</a:t>
            </a:r>
          </a:p>
        </p:txBody>
      </p:sp>
      <p:sp>
        <p:nvSpPr>
          <p:cNvPr id="14" name="Foliennummernplatzhalter 5">
            <a:extLst>
              <a:ext uri="{FF2B5EF4-FFF2-40B4-BE49-F238E27FC236}">
                <a16:creationId xmlns:a16="http://schemas.microsoft.com/office/drawing/2014/main" id="{272432DD-FFE6-E14E-8F9E-FEF627453ED3}"/>
              </a:ext>
            </a:extLst>
          </p:cNvPr>
          <p:cNvSpPr>
            <a:spLocks noGrp="1"/>
          </p:cNvSpPr>
          <p:nvPr>
            <p:ph type="sldNum" sz="quarter" idx="4"/>
          </p:nvPr>
        </p:nvSpPr>
        <p:spPr>
          <a:xfrm>
            <a:off x="839789" y="6356350"/>
            <a:ext cx="583898" cy="365125"/>
          </a:xfrm>
          <a:prstGeom prst="rect">
            <a:avLst/>
          </a:prstGeom>
        </p:spPr>
        <p:txBody>
          <a:bodyPr vert="horz" lIns="0" tIns="0" rIns="0" bIns="0" rtlCol="0" anchor="ctr"/>
          <a:lstStyle>
            <a:lvl1pPr algn="l">
              <a:lnSpc>
                <a:spcPct val="110000"/>
              </a:lnSpc>
              <a:defRPr sz="1000" b="0">
                <a:solidFill>
                  <a:schemeClr val="tx1">
                    <a:tint val="75000"/>
                  </a:schemeClr>
                </a:solidFill>
                <a:latin typeface="Lucida Sans" panose="020B0602030504020204" pitchFamily="34" charset="77"/>
              </a:defRPr>
            </a:lvl1pPr>
          </a:lstStyle>
          <a:p>
            <a:fld id="{CDD6A526-6E93-4D44-80E5-3CEE2153CC52}" type="slidenum">
              <a:rPr lang="de-DE" smtClean="0"/>
              <a:pPr/>
              <a:t>‹Nr.›</a:t>
            </a:fld>
            <a:endParaRPr lang="de-DE" dirty="0"/>
          </a:p>
        </p:txBody>
      </p:sp>
      <p:sp>
        <p:nvSpPr>
          <p:cNvPr id="18" name="Fußzeilenplatzhalter 1">
            <a:extLst>
              <a:ext uri="{FF2B5EF4-FFF2-40B4-BE49-F238E27FC236}">
                <a16:creationId xmlns:a16="http://schemas.microsoft.com/office/drawing/2014/main" id="{39EB016A-EA91-0D47-8F43-F112D43AE0E3}"/>
              </a:ext>
            </a:extLst>
          </p:cNvPr>
          <p:cNvSpPr>
            <a:spLocks noGrp="1"/>
          </p:cNvSpPr>
          <p:nvPr>
            <p:ph type="ftr" sz="quarter" idx="3"/>
          </p:nvPr>
        </p:nvSpPr>
        <p:spPr>
          <a:xfrm>
            <a:off x="1547664" y="6356350"/>
            <a:ext cx="6466840" cy="365125"/>
          </a:xfrm>
          <a:prstGeom prst="rect">
            <a:avLst/>
          </a:prstGeom>
        </p:spPr>
        <p:txBody>
          <a:bodyPr vert="horz" lIns="0" tIns="0" rIns="0" bIns="0" rtlCol="0" anchor="ctr"/>
          <a:lstStyle>
            <a:lvl1pPr algn="l">
              <a:defRPr sz="1200">
                <a:solidFill>
                  <a:schemeClr val="tx1">
                    <a:tint val="75000"/>
                  </a:schemeClr>
                </a:solidFill>
              </a:defRPr>
            </a:lvl1pPr>
          </a:lstStyle>
          <a:p>
            <a:r>
              <a:rPr lang="de-DE" dirty="0"/>
              <a:t>Fußzeile Beispiel ı 1. Jänner 2023</a:t>
            </a:r>
          </a:p>
        </p:txBody>
      </p:sp>
    </p:spTree>
    <p:extLst>
      <p:ext uri="{BB962C8B-B14F-4D97-AF65-F5344CB8AC3E}">
        <p14:creationId xmlns:p14="http://schemas.microsoft.com/office/powerpoint/2010/main" val="421911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6A62023-F5F8-C744-B4A6-E45D20930C59}"/>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8D8D1288-89EA-504A-96DC-A83B5E9165FD}"/>
              </a:ext>
            </a:extLst>
          </p:cNvPr>
          <p:cNvSpPr>
            <a:spLocks noGrp="1"/>
          </p:cNvSpPr>
          <p:nvPr>
            <p:ph type="sldNum" sz="quarter" idx="4"/>
          </p:nvPr>
        </p:nvSpPr>
        <p:spPr>
          <a:xfrm>
            <a:off x="839789" y="6356350"/>
            <a:ext cx="583898" cy="365125"/>
          </a:xfrm>
          <a:prstGeom prst="rect">
            <a:avLst/>
          </a:prstGeom>
        </p:spPr>
        <p:txBody>
          <a:bodyPr vert="horz" lIns="0" tIns="0" rIns="0" bIns="0" rtlCol="0" anchor="ctr"/>
          <a:lstStyle>
            <a:lvl1pPr algn="l">
              <a:lnSpc>
                <a:spcPct val="110000"/>
              </a:lnSpc>
              <a:defRPr sz="1000" b="0">
                <a:solidFill>
                  <a:schemeClr val="tx1">
                    <a:tint val="75000"/>
                  </a:schemeClr>
                </a:solidFill>
                <a:latin typeface="Lucida Sans" panose="020B0602030504020204" pitchFamily="34" charset="77"/>
              </a:defRPr>
            </a:lvl1pPr>
          </a:lstStyle>
          <a:p>
            <a:fld id="{CDD6A526-6E93-4D44-80E5-3CEE2153CC52}" type="slidenum">
              <a:rPr lang="de-DE" smtClean="0"/>
              <a:pPr/>
              <a:t>‹Nr.›</a:t>
            </a:fld>
            <a:endParaRPr lang="de-DE" dirty="0"/>
          </a:p>
        </p:txBody>
      </p:sp>
      <p:sp>
        <p:nvSpPr>
          <p:cNvPr id="8" name="Titelplatzhalter 7">
            <a:extLst>
              <a:ext uri="{FF2B5EF4-FFF2-40B4-BE49-F238E27FC236}">
                <a16:creationId xmlns:a16="http://schemas.microsoft.com/office/drawing/2014/main" id="{502D49FA-A46F-9141-8585-FBCB71233B37}"/>
              </a:ext>
            </a:extLst>
          </p:cNvPr>
          <p:cNvSpPr>
            <a:spLocks noGrp="1"/>
          </p:cNvSpPr>
          <p:nvPr>
            <p:ph type="title"/>
          </p:nvPr>
        </p:nvSpPr>
        <p:spPr>
          <a:xfrm>
            <a:off x="838200" y="365125"/>
            <a:ext cx="10515600" cy="1325563"/>
          </a:xfrm>
          <a:prstGeom prst="rect">
            <a:avLst/>
          </a:prstGeom>
        </p:spPr>
        <p:txBody>
          <a:bodyPr vert="horz" lIns="0" tIns="0" rIns="0" bIns="0" rtlCol="0" anchor="ctr">
            <a:noAutofit/>
          </a:bodyPr>
          <a:lstStyle/>
          <a:p>
            <a:r>
              <a:rPr lang="de-DE" dirty="0"/>
              <a:t>Mastertitelformat bearbeiten</a:t>
            </a:r>
          </a:p>
        </p:txBody>
      </p:sp>
      <p:sp>
        <p:nvSpPr>
          <p:cNvPr id="14" name="Fußzeilenplatzhalter 1">
            <a:extLst>
              <a:ext uri="{FF2B5EF4-FFF2-40B4-BE49-F238E27FC236}">
                <a16:creationId xmlns:a16="http://schemas.microsoft.com/office/drawing/2014/main" id="{7F69BD79-1066-0843-AAC0-DC5F1A2F2D35}"/>
              </a:ext>
            </a:extLst>
          </p:cNvPr>
          <p:cNvSpPr>
            <a:spLocks noGrp="1"/>
          </p:cNvSpPr>
          <p:nvPr>
            <p:ph type="ftr" sz="quarter" idx="3"/>
          </p:nvPr>
        </p:nvSpPr>
        <p:spPr>
          <a:xfrm>
            <a:off x="1547664" y="6356350"/>
            <a:ext cx="6466840" cy="365125"/>
          </a:xfrm>
          <a:prstGeom prst="rect">
            <a:avLst/>
          </a:prstGeom>
        </p:spPr>
        <p:txBody>
          <a:bodyPr vert="horz" lIns="0" tIns="0" rIns="0" bIns="0" rtlCol="0" anchor="ctr"/>
          <a:lstStyle>
            <a:lvl1pPr algn="l">
              <a:defRPr sz="1200">
                <a:solidFill>
                  <a:schemeClr val="tx1">
                    <a:tint val="75000"/>
                  </a:schemeClr>
                </a:solidFill>
              </a:defRPr>
            </a:lvl1pPr>
          </a:lstStyle>
          <a:p>
            <a:r>
              <a:rPr lang="de-DE" dirty="0"/>
              <a:t>Fußzeile Beispiel ı 1. Jänner 2023</a:t>
            </a:r>
          </a:p>
        </p:txBody>
      </p:sp>
      <p:pic>
        <p:nvPicPr>
          <p:cNvPr id="11" name="Grafik 10">
            <a:extLst>
              <a:ext uri="{FF2B5EF4-FFF2-40B4-BE49-F238E27FC236}">
                <a16:creationId xmlns:a16="http://schemas.microsoft.com/office/drawing/2014/main" id="{18600E0F-6218-E841-AA94-DE6B34AE4A3A}"/>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9717404" y="6423025"/>
            <a:ext cx="1641475" cy="298450"/>
          </a:xfrm>
          <a:prstGeom prst="rect">
            <a:avLst/>
          </a:prstGeom>
        </p:spPr>
      </p:pic>
    </p:spTree>
    <p:extLst>
      <p:ext uri="{BB962C8B-B14F-4D97-AF65-F5344CB8AC3E}">
        <p14:creationId xmlns:p14="http://schemas.microsoft.com/office/powerpoint/2010/main" val="1249959591"/>
      </p:ext>
    </p:extLst>
  </p:cSld>
  <p:clrMap bg1="lt1" tx1="dk1" bg2="lt2" tx2="dk2" accent1="accent1" accent2="accent2" accent3="accent3" accent4="accent4" accent5="accent5" accent6="accent6" hlink="hlink" folHlink="folHlink"/>
  <p:sldLayoutIdLst>
    <p:sldLayoutId id="2147483651" r:id="rId1"/>
    <p:sldLayoutId id="2147483672" r:id="rId2"/>
    <p:sldLayoutId id="2147483681" r:id="rId3"/>
    <p:sldLayoutId id="2147483668" r:id="rId4"/>
    <p:sldLayoutId id="2147483677" r:id="rId5"/>
    <p:sldLayoutId id="2147483650" r:id="rId6"/>
    <p:sldLayoutId id="2147483667" r:id="rId7"/>
    <p:sldLayoutId id="2147483652" r:id="rId8"/>
    <p:sldLayoutId id="2147483669" r:id="rId9"/>
    <p:sldLayoutId id="2147483660" r:id="rId10"/>
    <p:sldLayoutId id="2147483666" r:id="rId11"/>
    <p:sldLayoutId id="2147483670" r:id="rId12"/>
    <p:sldLayoutId id="2147483678" r:id="rId13"/>
    <p:sldLayoutId id="2147483679" r:id="rId14"/>
    <p:sldLayoutId id="2147483680" r:id="rId15"/>
    <p:sldLayoutId id="2147483654" r:id="rId16"/>
    <p:sldLayoutId id="2147483655" r:id="rId17"/>
    <p:sldLayoutId id="2147483683" r:id="rId18"/>
  </p:sldLayoutIdLst>
  <p:hf hdr="0" dt="0"/>
  <p:txStyles>
    <p:titleStyle>
      <a:lvl1pPr algn="l" defTabSz="914400" rtl="0" eaLnBrk="1" latinLnBrk="0" hangingPunct="1">
        <a:lnSpc>
          <a:spcPct val="110000"/>
        </a:lnSpc>
        <a:spcBef>
          <a:spcPct val="0"/>
        </a:spcBef>
        <a:buNone/>
        <a:defRPr sz="3200" b="0" i="0" kern="1200">
          <a:solidFill>
            <a:schemeClr val="tx2"/>
          </a:solidFill>
          <a:latin typeface="Lucida Sans" panose="020B0602030504020204" pitchFamily="34" charset="77"/>
          <a:ea typeface="+mj-ea"/>
          <a:cs typeface="+mj-cs"/>
        </a:defRPr>
      </a:lvl1pPr>
    </p:titleStyle>
    <p:bodyStyle>
      <a:lvl1pPr marL="228600" indent="-228600" algn="l" defTabSz="914400" rtl="0" eaLnBrk="1" latinLnBrk="0" hangingPunct="1">
        <a:lnSpc>
          <a:spcPct val="110000"/>
        </a:lnSpc>
        <a:spcBef>
          <a:spcPts val="1000"/>
        </a:spcBef>
        <a:buSzPct val="100000"/>
        <a:buFont typeface="Systemschrift Normal"/>
        <a:buChar char="•"/>
        <a:defRPr sz="2000" kern="1200">
          <a:solidFill>
            <a:schemeClr val="tx1"/>
          </a:solidFill>
          <a:latin typeface="Lucida Sans" panose="020B0602030504020204" pitchFamily="34" charset="77"/>
          <a:ea typeface="+mn-ea"/>
          <a:cs typeface="+mn-cs"/>
        </a:defRPr>
      </a:lvl1pPr>
      <a:lvl2pPr marL="496800" indent="-228600" algn="l" defTabSz="914400" rtl="0" eaLnBrk="1" latinLnBrk="0" hangingPunct="1">
        <a:lnSpc>
          <a:spcPct val="110000"/>
        </a:lnSpc>
        <a:spcBef>
          <a:spcPts val="500"/>
        </a:spcBef>
        <a:buFont typeface="Symbol" pitchFamily="2" charset="2"/>
        <a:buChar char="-"/>
        <a:defRPr sz="1800" kern="1200">
          <a:solidFill>
            <a:schemeClr val="tx1"/>
          </a:solidFill>
          <a:latin typeface="Lucida Sans" panose="020B0602030504020204" pitchFamily="34" charset="77"/>
          <a:ea typeface="+mn-ea"/>
          <a:cs typeface="+mn-cs"/>
        </a:defRPr>
      </a:lvl2pPr>
      <a:lvl3pPr marL="702000" indent="-228600" algn="l" defTabSz="914400" rtl="0" eaLnBrk="1" latinLnBrk="0" hangingPunct="1">
        <a:lnSpc>
          <a:spcPct val="110000"/>
        </a:lnSpc>
        <a:spcBef>
          <a:spcPts val="500"/>
        </a:spcBef>
        <a:buFont typeface="Symbol" pitchFamily="2" charset="2"/>
        <a:buChar char="-"/>
        <a:defRPr sz="1600" kern="1200">
          <a:solidFill>
            <a:schemeClr val="tx1"/>
          </a:solidFill>
          <a:latin typeface="Lucida Sans" panose="020B0602030504020204" pitchFamily="34" charset="77"/>
          <a:ea typeface="+mn-ea"/>
          <a:cs typeface="+mn-cs"/>
        </a:defRPr>
      </a:lvl3pPr>
      <a:lvl4pPr marL="1600200" indent="-228600" algn="l" defTabSz="914400" rtl="0" eaLnBrk="1" latinLnBrk="0" hangingPunct="1">
        <a:lnSpc>
          <a:spcPct val="110000"/>
        </a:lnSpc>
        <a:spcBef>
          <a:spcPts val="500"/>
        </a:spcBef>
        <a:buFont typeface="Symbol" pitchFamily="2" charset="2"/>
        <a:buChar char="-"/>
        <a:defRPr sz="1400" kern="1200">
          <a:solidFill>
            <a:schemeClr val="tx1"/>
          </a:solidFill>
          <a:latin typeface="Lucida Sans" panose="020B0602030504020204" pitchFamily="34" charset="77"/>
          <a:ea typeface="+mn-ea"/>
          <a:cs typeface="+mn-cs"/>
        </a:defRPr>
      </a:lvl4pPr>
      <a:lvl5pPr marL="2057400" indent="-228600" algn="l" defTabSz="914400" rtl="0" eaLnBrk="1" latinLnBrk="0" hangingPunct="1">
        <a:lnSpc>
          <a:spcPct val="110000"/>
        </a:lnSpc>
        <a:spcBef>
          <a:spcPts val="500"/>
        </a:spcBef>
        <a:buFont typeface="Symbol" pitchFamily="2" charset="2"/>
        <a:buChar char="-"/>
        <a:defRPr sz="1400" kern="1200">
          <a:solidFill>
            <a:schemeClr val="tx1"/>
          </a:solidFill>
          <a:latin typeface="Lucida Sans" panose="020B0602030504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529" userDrawn="1">
          <p15:clr>
            <a:srgbClr val="F26B43"/>
          </p15:clr>
        </p15:guide>
        <p15:guide id="4" pos="715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jasmin.goeg.at/1789/" TargetMode="External"/><Relationship Id="rId1" Type="http://schemas.openxmlformats.org/officeDocument/2006/relationships/slideLayout" Target="../slideLayouts/slideLayout8.xml"/><Relationship Id="rId5" Type="http://schemas.openxmlformats.org/officeDocument/2006/relationships/image" Target="../media/image7.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jasmin.goeg.at/2310/2/GBR_Bericht_2021_bf.pdf" TargetMode="Externa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jasmin.goeg.at/2310/2/GBR_Bericht_2021_bf.pdf"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jasmin.goeg.at/2310/2/GBR_Bericht_2021_bf.pdf"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jasmin.goeg.at/id/eprint/1080" TargetMode="External"/><Relationship Id="rId2" Type="http://schemas.openxmlformats.org/officeDocument/2006/relationships/hyperlink" Target="https://jasmin.goeg.at/1789/" TargetMode="External"/><Relationship Id="rId1" Type="http://schemas.openxmlformats.org/officeDocument/2006/relationships/slideLayout" Target="../slideLayouts/slideLayout5.xml"/><Relationship Id="rId5" Type="http://schemas.openxmlformats.org/officeDocument/2006/relationships/hyperlink" Target="https://jasmin.goeg.at/1825/" TargetMode="External"/><Relationship Id="rId4" Type="http://schemas.openxmlformats.org/officeDocument/2006/relationships/hyperlink" Target="https://jasmin.goeg.at/305/"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www.rn4cast.eu/"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http://www.goeg.at/"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68B460-28AC-B847-B62C-08EEF043AC97}"/>
              </a:ext>
            </a:extLst>
          </p:cNvPr>
          <p:cNvSpPr>
            <a:spLocks noGrp="1"/>
          </p:cNvSpPr>
          <p:nvPr>
            <p:ph type="title"/>
          </p:nvPr>
        </p:nvSpPr>
        <p:spPr/>
        <p:txBody>
          <a:bodyPr/>
          <a:lstStyle/>
          <a:p>
            <a:r>
              <a:rPr lang="de-DE" sz="3200" b="1" i="0" dirty="0">
                <a:solidFill>
                  <a:srgbClr val="464A56"/>
                </a:solidFill>
                <a:effectLst/>
                <a:latin typeface="Lucida Sans Unicode" panose="020B0602030504020204" pitchFamily="34" charset="0"/>
                <a:cs typeface="Lucida Sans Unicode" panose="020B0602030504020204" pitchFamily="34" charset="0"/>
              </a:rPr>
              <a:t>Berufsregister als Voraussetzung für eine sinnvolle Personalbedarfsplanung</a:t>
            </a:r>
            <a:endParaRPr lang="de-DE" sz="3200" dirty="0">
              <a:latin typeface="Lucida Sans Unicode" panose="020B0602030504020204" pitchFamily="34" charset="0"/>
              <a:cs typeface="Lucida Sans Unicode" panose="020B0602030504020204" pitchFamily="34" charset="0"/>
            </a:endParaRPr>
          </a:p>
        </p:txBody>
      </p:sp>
      <p:sp>
        <p:nvSpPr>
          <p:cNvPr id="3" name="Textplatzhalter 2">
            <a:extLst>
              <a:ext uri="{FF2B5EF4-FFF2-40B4-BE49-F238E27FC236}">
                <a16:creationId xmlns:a16="http://schemas.microsoft.com/office/drawing/2014/main" id="{40AF3B54-F46F-1B43-B1EC-A108C2DC360E}"/>
              </a:ext>
            </a:extLst>
          </p:cNvPr>
          <p:cNvSpPr>
            <a:spLocks noGrp="1"/>
          </p:cNvSpPr>
          <p:nvPr>
            <p:ph type="body" idx="1"/>
          </p:nvPr>
        </p:nvSpPr>
        <p:spPr/>
        <p:txBody>
          <a:bodyPr/>
          <a:lstStyle/>
          <a:p>
            <a:r>
              <a:rPr lang="de-DE" dirty="0"/>
              <a:t>Elisabeth Rappold</a:t>
            </a:r>
          </a:p>
          <a:p>
            <a:r>
              <a:rPr lang="de-DE" dirty="0"/>
              <a:t>12.1. &amp; 16.2.2023</a:t>
            </a:r>
          </a:p>
        </p:txBody>
      </p:sp>
      <p:sp>
        <p:nvSpPr>
          <p:cNvPr id="4" name="Textplatzhalter 3">
            <a:extLst>
              <a:ext uri="{FF2B5EF4-FFF2-40B4-BE49-F238E27FC236}">
                <a16:creationId xmlns:a16="http://schemas.microsoft.com/office/drawing/2014/main" id="{6FC0B5F9-BAC2-244A-AB04-2C8DE8F06406}"/>
              </a:ext>
            </a:extLst>
          </p:cNvPr>
          <p:cNvSpPr>
            <a:spLocks noGrp="1"/>
          </p:cNvSpPr>
          <p:nvPr>
            <p:ph type="body" idx="10"/>
          </p:nvPr>
        </p:nvSpPr>
        <p:spPr/>
        <p:txBody>
          <a:bodyPr/>
          <a:lstStyle/>
          <a:p>
            <a:pPr algn="l"/>
            <a:r>
              <a:rPr lang="de-DE" b="1" i="0" cap="all" dirty="0">
                <a:solidFill>
                  <a:srgbClr val="464A56"/>
                </a:solidFill>
                <a:effectLst/>
                <a:latin typeface="Open Sans"/>
              </a:rPr>
              <a:t>REGIONALVERANSTALTUNGEN IN ST. PÖLTEN und Wiener Neustadt</a:t>
            </a:r>
          </a:p>
        </p:txBody>
      </p:sp>
    </p:spTree>
    <p:extLst>
      <p:ext uri="{BB962C8B-B14F-4D97-AF65-F5344CB8AC3E}">
        <p14:creationId xmlns:p14="http://schemas.microsoft.com/office/powerpoint/2010/main" val="65199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55281A0-228A-4A75-9A14-64404970A0A5}"/>
              </a:ext>
            </a:extLst>
          </p:cNvPr>
          <p:cNvSpPr>
            <a:spLocks noGrp="1"/>
          </p:cNvSpPr>
          <p:nvPr>
            <p:ph idx="1"/>
          </p:nvPr>
        </p:nvSpPr>
        <p:spPr/>
        <p:txBody>
          <a:bodyPr/>
          <a:lstStyle/>
          <a:p>
            <a:endParaRPr lang="de-DE"/>
          </a:p>
        </p:txBody>
      </p:sp>
      <p:sp>
        <p:nvSpPr>
          <p:cNvPr id="10" name="Foliennummernplatzhalter 9">
            <a:extLst>
              <a:ext uri="{FF2B5EF4-FFF2-40B4-BE49-F238E27FC236}">
                <a16:creationId xmlns:a16="http://schemas.microsoft.com/office/drawing/2014/main" id="{C8238F5F-FBE3-4515-9734-71DA095C726B}"/>
              </a:ext>
            </a:extLst>
          </p:cNvPr>
          <p:cNvSpPr>
            <a:spLocks noGrp="1"/>
          </p:cNvSpPr>
          <p:nvPr>
            <p:ph type="sldNum" sz="quarter" idx="4"/>
          </p:nvPr>
        </p:nvSpPr>
        <p:spPr/>
        <p:txBody>
          <a:bodyPr/>
          <a:lstStyle/>
          <a:p>
            <a:fld id="{CDD6A526-6E93-4D44-80E5-3CEE2153CC52}" type="slidenum">
              <a:rPr lang="de-DE" smtClean="0"/>
              <a:pPr/>
              <a:t>10</a:t>
            </a:fld>
            <a:endParaRPr lang="de-DE" dirty="0"/>
          </a:p>
        </p:txBody>
      </p:sp>
      <p:sp>
        <p:nvSpPr>
          <p:cNvPr id="4" name="Textplatzhalter 3">
            <a:extLst>
              <a:ext uri="{FF2B5EF4-FFF2-40B4-BE49-F238E27FC236}">
                <a16:creationId xmlns:a16="http://schemas.microsoft.com/office/drawing/2014/main" id="{B8FA4FD8-256F-42DB-9869-F2B2207ECF03}"/>
              </a:ext>
            </a:extLst>
          </p:cNvPr>
          <p:cNvSpPr>
            <a:spLocks noGrp="1"/>
          </p:cNvSpPr>
          <p:nvPr>
            <p:ph type="body" sz="quarter" idx="20"/>
          </p:nvPr>
        </p:nvSpPr>
        <p:spPr/>
        <p:txBody>
          <a:bodyPr/>
          <a:lstStyle/>
          <a:p>
            <a:endParaRPr lang="de-DE"/>
          </a:p>
        </p:txBody>
      </p:sp>
      <p:graphicFrame>
        <p:nvGraphicFramePr>
          <p:cNvPr id="16" name="Tabelle 14">
            <a:extLst>
              <a:ext uri="{FF2B5EF4-FFF2-40B4-BE49-F238E27FC236}">
                <a16:creationId xmlns:a16="http://schemas.microsoft.com/office/drawing/2014/main" id="{321C5553-A09A-4BC5-8AE0-A7FC65039633}"/>
              </a:ext>
            </a:extLst>
          </p:cNvPr>
          <p:cNvGraphicFramePr>
            <a:graphicFrameLocks noGrp="1"/>
          </p:cNvGraphicFramePr>
          <p:nvPr>
            <p:extLst>
              <p:ext uri="{D42A27DB-BD31-4B8C-83A1-F6EECF244321}">
                <p14:modId xmlns:p14="http://schemas.microsoft.com/office/powerpoint/2010/main" val="3364161196"/>
              </p:ext>
            </p:extLst>
          </p:nvPr>
        </p:nvGraphicFramePr>
        <p:xfrm>
          <a:off x="359889" y="180338"/>
          <a:ext cx="11898351" cy="6495288"/>
        </p:xfrm>
        <a:graphic>
          <a:graphicData uri="http://schemas.openxmlformats.org/drawingml/2006/table">
            <a:tbl>
              <a:tblPr firstRow="1" bandRow="1">
                <a:tableStyleId>{5C22544A-7EE6-4342-B048-85BDC9FD1C3A}</a:tableStyleId>
              </a:tblPr>
              <a:tblGrid>
                <a:gridCol w="3966117">
                  <a:extLst>
                    <a:ext uri="{9D8B030D-6E8A-4147-A177-3AD203B41FA5}">
                      <a16:colId xmlns:a16="http://schemas.microsoft.com/office/drawing/2014/main" val="2679058163"/>
                    </a:ext>
                  </a:extLst>
                </a:gridCol>
                <a:gridCol w="3966117">
                  <a:extLst>
                    <a:ext uri="{9D8B030D-6E8A-4147-A177-3AD203B41FA5}">
                      <a16:colId xmlns:a16="http://schemas.microsoft.com/office/drawing/2014/main" val="3008944190"/>
                    </a:ext>
                  </a:extLst>
                </a:gridCol>
                <a:gridCol w="3966117">
                  <a:extLst>
                    <a:ext uri="{9D8B030D-6E8A-4147-A177-3AD203B41FA5}">
                      <a16:colId xmlns:a16="http://schemas.microsoft.com/office/drawing/2014/main" val="201419651"/>
                    </a:ext>
                  </a:extLst>
                </a:gridCol>
              </a:tblGrid>
              <a:tr h="6455593">
                <a:tc>
                  <a:txBody>
                    <a:bodyPr/>
                    <a:lstStyle/>
                    <a:p>
                      <a:pPr>
                        <a:lnSpc>
                          <a:spcPct val="115000"/>
                        </a:lnSpc>
                        <a:spcBef>
                          <a:spcPts val="600"/>
                        </a:spcBef>
                        <a:spcAft>
                          <a:spcPts val="0"/>
                        </a:spcAft>
                      </a:pPr>
                      <a:r>
                        <a:rPr lang="de-AT" sz="1600" dirty="0">
                          <a:solidFill>
                            <a:schemeClr val="tx1"/>
                          </a:solidFill>
                          <a:latin typeface="Lucida Sans Unicode" panose="020B0602030504020204" pitchFamily="34" charset="0"/>
                          <a:cs typeface="Lucida Sans Unicode" pitchFamily="34" charset="0"/>
                        </a:rPr>
                        <a:t>Bevölkerungsentwicklung</a:t>
                      </a:r>
                    </a:p>
                    <a:p>
                      <a:pPr marL="373062" lvl="0" indent="-285750">
                        <a:lnSpc>
                          <a:spcPct val="115000"/>
                        </a:lnSpc>
                        <a:spcBef>
                          <a:spcPts val="600"/>
                        </a:spcBef>
                        <a:spcAft>
                          <a:spcPts val="0"/>
                        </a:spcAft>
                        <a:buFont typeface="Arial" panose="020B0604020202020204" pitchFamily="34" charset="0"/>
                        <a:buChar char="•"/>
                      </a:pPr>
                      <a:r>
                        <a:rPr lang="de-AT" sz="1600" b="0" kern="1200" dirty="0">
                          <a:solidFill>
                            <a:schemeClr val="tx1"/>
                          </a:solidFill>
                          <a:latin typeface="Lucida Sans Unicode" pitchFamily="34" charset="0"/>
                          <a:ea typeface="+mn-ea"/>
                          <a:cs typeface="Lucida Sans Unicode" pitchFamily="34" charset="0"/>
                        </a:rPr>
                        <a:t>Fertilität</a:t>
                      </a:r>
                    </a:p>
                    <a:p>
                      <a:pPr marL="373062" lvl="0" indent="-285750">
                        <a:lnSpc>
                          <a:spcPct val="115000"/>
                        </a:lnSpc>
                        <a:spcBef>
                          <a:spcPts val="600"/>
                        </a:spcBef>
                        <a:spcAft>
                          <a:spcPts val="0"/>
                        </a:spcAft>
                        <a:buFont typeface="Arial" panose="020B0604020202020204" pitchFamily="34" charset="0"/>
                        <a:buChar char="•"/>
                      </a:pPr>
                      <a:r>
                        <a:rPr lang="de-AT" sz="1600" b="0" kern="1200" dirty="0">
                          <a:solidFill>
                            <a:schemeClr val="tx1"/>
                          </a:solidFill>
                          <a:latin typeface="Lucida Sans Unicode" pitchFamily="34" charset="0"/>
                          <a:ea typeface="+mn-ea"/>
                          <a:cs typeface="Lucida Sans Unicode" pitchFamily="34" charset="0"/>
                        </a:rPr>
                        <a:t>Mortalität</a:t>
                      </a:r>
                    </a:p>
                    <a:p>
                      <a:pPr marL="373062" lvl="0" indent="-285750">
                        <a:lnSpc>
                          <a:spcPct val="115000"/>
                        </a:lnSpc>
                        <a:spcBef>
                          <a:spcPts val="600"/>
                        </a:spcBef>
                        <a:spcAft>
                          <a:spcPts val="0"/>
                        </a:spcAft>
                        <a:buFont typeface="Arial" panose="020B0604020202020204" pitchFamily="34" charset="0"/>
                        <a:buChar char="•"/>
                      </a:pPr>
                      <a:r>
                        <a:rPr lang="de-AT" sz="1600" b="0" kern="1200" dirty="0">
                          <a:solidFill>
                            <a:schemeClr val="tx1"/>
                          </a:solidFill>
                          <a:latin typeface="Lucida Sans Unicode" pitchFamily="34" charset="0"/>
                          <a:ea typeface="+mn-ea"/>
                          <a:cs typeface="Lucida Sans Unicode" pitchFamily="34" charset="0"/>
                        </a:rPr>
                        <a:t>Lebenserwartung</a:t>
                      </a:r>
                    </a:p>
                    <a:p>
                      <a:pPr marL="373062" lvl="0" indent="-285750">
                        <a:lnSpc>
                          <a:spcPct val="115000"/>
                        </a:lnSpc>
                        <a:spcBef>
                          <a:spcPts val="600"/>
                        </a:spcBef>
                        <a:spcAft>
                          <a:spcPts val="0"/>
                        </a:spcAft>
                        <a:buFont typeface="Arial" panose="020B0604020202020204" pitchFamily="34" charset="0"/>
                        <a:buChar char="•"/>
                      </a:pPr>
                      <a:r>
                        <a:rPr lang="de-AT" sz="1600" b="0" kern="1200" dirty="0">
                          <a:solidFill>
                            <a:schemeClr val="tx1"/>
                          </a:solidFill>
                          <a:latin typeface="Lucida Sans Unicode" pitchFamily="34" charset="0"/>
                          <a:ea typeface="+mn-ea"/>
                          <a:cs typeface="Lucida Sans Unicode" pitchFamily="34" charset="0"/>
                        </a:rPr>
                        <a:t>Zu-/Abwanderung</a:t>
                      </a:r>
                    </a:p>
                    <a:p>
                      <a:pPr marL="373062" lvl="0" indent="-285750">
                        <a:lnSpc>
                          <a:spcPct val="115000"/>
                        </a:lnSpc>
                        <a:spcBef>
                          <a:spcPts val="600"/>
                        </a:spcBef>
                        <a:spcAft>
                          <a:spcPts val="0"/>
                        </a:spcAft>
                        <a:buFont typeface="Arial" panose="020B0604020202020204" pitchFamily="34" charset="0"/>
                        <a:buChar char="•"/>
                      </a:pPr>
                      <a:r>
                        <a:rPr lang="de-AT" sz="1600" b="0" kern="1200" dirty="0">
                          <a:solidFill>
                            <a:schemeClr val="tx1"/>
                          </a:solidFill>
                          <a:latin typeface="Lucida Sans Unicode" pitchFamily="34" charset="0"/>
                          <a:ea typeface="+mn-ea"/>
                          <a:cs typeface="Lucida Sans Unicode" pitchFamily="34" charset="0"/>
                        </a:rPr>
                        <a:t>Demographie</a:t>
                      </a:r>
                    </a:p>
                    <a:p>
                      <a:pPr marL="87312" lvl="0" indent="0">
                        <a:lnSpc>
                          <a:spcPct val="115000"/>
                        </a:lnSpc>
                        <a:spcBef>
                          <a:spcPts val="600"/>
                        </a:spcBef>
                        <a:spcAft>
                          <a:spcPts val="0"/>
                        </a:spcAft>
                        <a:buFont typeface="Arial" panose="020B0604020202020204" pitchFamily="34" charset="0"/>
                        <a:buNone/>
                      </a:pPr>
                      <a:endParaRPr lang="de-AT" sz="1600" b="0" kern="1200" dirty="0">
                        <a:solidFill>
                          <a:schemeClr val="tx1"/>
                        </a:solidFill>
                        <a:latin typeface="Lucida Sans Unicode" pitchFamily="34" charset="0"/>
                        <a:ea typeface="+mn-ea"/>
                        <a:cs typeface="Lucida Sans Unicode" pitchFamily="34" charset="0"/>
                      </a:endParaRPr>
                    </a:p>
                    <a:p>
                      <a:pPr>
                        <a:lnSpc>
                          <a:spcPct val="115000"/>
                        </a:lnSpc>
                        <a:spcAft>
                          <a:spcPts val="600"/>
                        </a:spcAft>
                      </a:pPr>
                      <a:r>
                        <a:rPr lang="de-AT" sz="1600" dirty="0">
                          <a:solidFill>
                            <a:schemeClr val="tx1"/>
                          </a:solidFill>
                          <a:latin typeface="Lucida Sans Unicode" panose="020B0602030504020204" pitchFamily="34" charset="0"/>
                          <a:cs typeface="Lucida Sans Unicode" pitchFamily="34" charset="0"/>
                        </a:rPr>
                        <a:t>Art und Ausmaß der Pflegebedürftigkeit</a:t>
                      </a:r>
                    </a:p>
                    <a:p>
                      <a:pPr marL="373062" lvl="0" indent="-285750" algn="l" defTabSz="914400" rtl="0" eaLnBrk="1" latinLnBrk="0" hangingPunct="1">
                        <a:lnSpc>
                          <a:spcPct val="115000"/>
                        </a:lnSpc>
                        <a:spcBef>
                          <a:spcPts val="600"/>
                        </a:spcBef>
                        <a:spcAft>
                          <a:spcPts val="0"/>
                        </a:spcAft>
                        <a:buFont typeface="Arial" panose="020B0604020202020204" pitchFamily="34" charset="0"/>
                        <a:buChar char="•"/>
                      </a:pPr>
                      <a:r>
                        <a:rPr lang="de-AT" sz="1600" b="0" kern="1200" dirty="0">
                          <a:solidFill>
                            <a:schemeClr val="tx1"/>
                          </a:solidFill>
                          <a:latin typeface="Lucida Sans Unicode" pitchFamily="34" charset="0"/>
                          <a:ea typeface="+mn-ea"/>
                          <a:cs typeface="Lucida Sans Unicode" pitchFamily="34" charset="0"/>
                        </a:rPr>
                        <a:t>Gesundheitszustand, Morbidität</a:t>
                      </a:r>
                    </a:p>
                    <a:p>
                      <a:pPr marL="373062" lvl="0" indent="-285750" algn="l" defTabSz="914400" rtl="0" eaLnBrk="1" latinLnBrk="0" hangingPunct="1">
                        <a:lnSpc>
                          <a:spcPct val="115000"/>
                        </a:lnSpc>
                        <a:spcBef>
                          <a:spcPts val="600"/>
                        </a:spcBef>
                        <a:spcAft>
                          <a:spcPts val="0"/>
                        </a:spcAft>
                        <a:buFont typeface="Arial" panose="020B0604020202020204" pitchFamily="34" charset="0"/>
                        <a:buChar char="•"/>
                      </a:pPr>
                      <a:r>
                        <a:rPr lang="de-AT" sz="1600" b="0" kern="1200" dirty="0">
                          <a:solidFill>
                            <a:schemeClr val="tx1"/>
                          </a:solidFill>
                          <a:latin typeface="Lucida Sans Unicode" pitchFamily="34" charset="0"/>
                          <a:ea typeface="+mn-ea"/>
                          <a:cs typeface="Lucida Sans Unicode" pitchFamily="34" charset="0"/>
                        </a:rPr>
                        <a:t>Alters-, Behinderungs-- und Lebensstil bedingte Funktionseinschränkungen</a:t>
                      </a:r>
                    </a:p>
                    <a:p>
                      <a:pPr marL="373062" lvl="0" indent="-285750" algn="l" defTabSz="914400" rtl="0" eaLnBrk="1" latinLnBrk="0" hangingPunct="1">
                        <a:lnSpc>
                          <a:spcPct val="115000"/>
                        </a:lnSpc>
                        <a:spcBef>
                          <a:spcPts val="600"/>
                        </a:spcBef>
                        <a:spcAft>
                          <a:spcPts val="0"/>
                        </a:spcAft>
                        <a:buFont typeface="Arial" panose="020B0604020202020204" pitchFamily="34" charset="0"/>
                        <a:buChar char="•"/>
                      </a:pPr>
                      <a:r>
                        <a:rPr lang="de-AT" sz="1600" b="0" kern="1200" dirty="0">
                          <a:solidFill>
                            <a:schemeClr val="tx1"/>
                          </a:solidFill>
                          <a:latin typeface="Lucida Sans Unicode" pitchFamily="34" charset="0"/>
                          <a:ea typeface="+mn-ea"/>
                          <a:cs typeface="Lucida Sans Unicode" pitchFamily="34" charset="0"/>
                        </a:rPr>
                        <a:t>soziale Einflussfaktoren</a:t>
                      </a:r>
                    </a:p>
                    <a:p>
                      <a:endParaRPr lang="de-DE" sz="1600" dirty="0">
                        <a:latin typeface="Lucida Sans Unicode" panose="020B0602030504020204" pitchFamily="34" charset="0"/>
                        <a:cs typeface="Lucida Sans Unicode" panose="020B0602030504020204" pitchFamily="34" charset="0"/>
                      </a:endParaRPr>
                    </a:p>
                  </a:txBody>
                  <a:tcPr/>
                </a:tc>
                <a:tc>
                  <a:txBody>
                    <a:bodyPr/>
                    <a:lstStyle/>
                    <a:p>
                      <a:pPr>
                        <a:lnSpc>
                          <a:spcPct val="115000"/>
                        </a:lnSpc>
                        <a:spcBef>
                          <a:spcPts val="600"/>
                        </a:spcBef>
                        <a:spcAft>
                          <a:spcPts val="600"/>
                        </a:spcAft>
                      </a:pPr>
                      <a:r>
                        <a:rPr lang="de-AT" sz="1600" b="1" dirty="0">
                          <a:solidFill>
                            <a:schemeClr val="tx1"/>
                          </a:solidFill>
                          <a:latin typeface="Lucida Sans Unicode" panose="020B0602030504020204" pitchFamily="34" charset="0"/>
                          <a:ea typeface="Calibri"/>
                          <a:cs typeface="Lucida Sans Unicode" pitchFamily="34" charset="0"/>
                        </a:rPr>
                        <a:t>Vorhandene Versorgungsstrukturen</a:t>
                      </a:r>
                      <a:endParaRPr lang="de-AT" sz="1600" dirty="0">
                        <a:solidFill>
                          <a:schemeClr val="tx1"/>
                        </a:solidFill>
                        <a:latin typeface="Lucida Sans Unicode" panose="020B0602030504020204" pitchFamily="34" charset="0"/>
                        <a:ea typeface="Calibri"/>
                        <a:cs typeface="Lucida Sans Unicode" pitchFamily="34" charset="0"/>
                      </a:endParaRPr>
                    </a:p>
                    <a:p>
                      <a:pPr marL="373062" lvl="0" indent="-285750">
                        <a:lnSpc>
                          <a:spcPct val="115000"/>
                        </a:lnSpc>
                        <a:spcBef>
                          <a:spcPts val="600"/>
                        </a:spcBef>
                        <a:spcAft>
                          <a:spcPts val="0"/>
                        </a:spcAft>
                        <a:buFont typeface="Arial" panose="020B0604020202020204" pitchFamily="34" charset="0"/>
                        <a:buChar char="•"/>
                      </a:pPr>
                      <a:r>
                        <a:rPr lang="de-AT" sz="1600" b="0" kern="1200" dirty="0">
                          <a:solidFill>
                            <a:schemeClr val="tx1"/>
                          </a:solidFill>
                          <a:latin typeface="Lucida Sans Unicode" pitchFamily="34" charset="0"/>
                          <a:ea typeface="+mn-ea"/>
                          <a:cs typeface="Lucida Sans Unicode" pitchFamily="34" charset="0"/>
                        </a:rPr>
                        <a:t>Finanzierung (z.B. neue Angebote)</a:t>
                      </a:r>
                    </a:p>
                    <a:p>
                      <a:pPr marL="373062" lvl="0" indent="-285750">
                        <a:lnSpc>
                          <a:spcPct val="115000"/>
                        </a:lnSpc>
                        <a:spcBef>
                          <a:spcPts val="0"/>
                        </a:spcBef>
                        <a:spcAft>
                          <a:spcPts val="600"/>
                        </a:spcAft>
                        <a:buFont typeface="Arial" panose="020B0604020202020204" pitchFamily="34" charset="0"/>
                        <a:buChar char="•"/>
                      </a:pPr>
                      <a:r>
                        <a:rPr lang="de-AT" sz="1600" b="0" kern="1200" dirty="0">
                          <a:solidFill>
                            <a:schemeClr val="tx1"/>
                          </a:solidFill>
                          <a:latin typeface="Lucida Sans Unicode" pitchFamily="34" charset="0"/>
                          <a:ea typeface="+mn-ea"/>
                          <a:cs typeface="Lucida Sans Unicode" pitchFamily="34" charset="0"/>
                        </a:rPr>
                        <a:t>Angebot an ambulanten und stationären Versorgungsangeboten</a:t>
                      </a:r>
                    </a:p>
                    <a:p>
                      <a:pPr marL="373062" lvl="0" indent="-285750">
                        <a:lnSpc>
                          <a:spcPct val="115000"/>
                        </a:lnSpc>
                        <a:spcBef>
                          <a:spcPts val="0"/>
                        </a:spcBef>
                        <a:spcAft>
                          <a:spcPts val="600"/>
                        </a:spcAft>
                        <a:buFont typeface="Arial" panose="020B0604020202020204" pitchFamily="34" charset="0"/>
                        <a:buChar char="•"/>
                      </a:pPr>
                      <a:r>
                        <a:rPr lang="de-AT" sz="1600" b="0" kern="1200" dirty="0">
                          <a:solidFill>
                            <a:schemeClr val="tx1"/>
                          </a:solidFill>
                          <a:latin typeface="Lucida Sans Unicode" pitchFamily="34" charset="0"/>
                          <a:ea typeface="+mn-ea"/>
                          <a:cs typeface="Lucida Sans Unicode" pitchFamily="34" charset="0"/>
                        </a:rPr>
                        <a:t>Angebote für Gesundheitsförderung, </a:t>
                      </a:r>
                      <a:r>
                        <a:rPr lang="de-AT" sz="1600" b="0" kern="1200" dirty="0" err="1">
                          <a:solidFill>
                            <a:schemeClr val="tx1"/>
                          </a:solidFill>
                          <a:latin typeface="Lucida Sans Unicode" pitchFamily="34" charset="0"/>
                          <a:ea typeface="+mn-ea"/>
                          <a:cs typeface="Lucida Sans Unicode" pitchFamily="34" charset="0"/>
                        </a:rPr>
                        <a:t>Remobilisation</a:t>
                      </a:r>
                      <a:r>
                        <a:rPr lang="de-AT" sz="1600" b="0" kern="1200" dirty="0">
                          <a:solidFill>
                            <a:schemeClr val="tx1"/>
                          </a:solidFill>
                          <a:latin typeface="Lucida Sans Unicode" pitchFamily="34" charset="0"/>
                          <a:ea typeface="+mn-ea"/>
                          <a:cs typeface="Lucida Sans Unicode" pitchFamily="34" charset="0"/>
                        </a:rPr>
                        <a:t> und Rehabilitation</a:t>
                      </a:r>
                    </a:p>
                    <a:p>
                      <a:pPr marL="373062" lvl="0" indent="-285750">
                        <a:lnSpc>
                          <a:spcPct val="115000"/>
                        </a:lnSpc>
                        <a:spcBef>
                          <a:spcPts val="0"/>
                        </a:spcBef>
                        <a:spcAft>
                          <a:spcPts val="600"/>
                        </a:spcAft>
                        <a:buFont typeface="Arial" panose="020B0604020202020204" pitchFamily="34" charset="0"/>
                        <a:buChar char="•"/>
                      </a:pPr>
                      <a:r>
                        <a:rPr lang="de-AT" sz="1600" b="0" kern="1200" dirty="0">
                          <a:solidFill>
                            <a:schemeClr val="tx1"/>
                          </a:solidFill>
                          <a:latin typeface="Lucida Sans Unicode" pitchFamily="34" charset="0"/>
                          <a:ea typeface="+mn-ea"/>
                          <a:cs typeface="Lucida Sans Unicode" pitchFamily="34" charset="0"/>
                        </a:rPr>
                        <a:t>Infrastruktur wie z.B. Nahversorgung, öffentliche Verkehrsmittel</a:t>
                      </a:r>
                    </a:p>
                    <a:p>
                      <a:pPr marL="0" algn="l" rtl="0" eaLnBrk="1" fontAlgn="ctr" latinLnBrk="0" hangingPunct="1">
                        <a:spcBef>
                          <a:spcPts val="0"/>
                        </a:spcBef>
                        <a:spcAft>
                          <a:spcPts val="0"/>
                        </a:spcAft>
                      </a:pPr>
                      <a:endParaRPr lang="de-DE" sz="1600" b="0" i="0" u="none" strike="noStrike" dirty="0">
                        <a:solidFill>
                          <a:schemeClr val="tx1"/>
                        </a:solidFill>
                        <a:effectLst/>
                        <a:latin typeface="Lucida Sans Unicode" panose="020B0602030504020204" pitchFamily="34" charset="0"/>
                        <a:cs typeface="Lucida Sans Unicode" panose="020B0602030504020204" pitchFamily="34" charset="0"/>
                      </a:endParaRPr>
                    </a:p>
                    <a:p>
                      <a:pPr marL="0" marR="0" indent="0" algn="l" rtl="0" eaLnBrk="1" fontAlgn="t" latinLnBrk="0" hangingPunct="1">
                        <a:spcBef>
                          <a:spcPts val="0"/>
                        </a:spcBef>
                        <a:spcAft>
                          <a:spcPts val="0"/>
                        </a:spcAft>
                      </a:pPr>
                      <a:r>
                        <a:rPr lang="de-AT" sz="1600" b="1" i="0" u="none" strike="noStrike" kern="1200" baseline="0" dirty="0">
                          <a:solidFill>
                            <a:schemeClr val="tx1"/>
                          </a:solidFill>
                          <a:effectLst/>
                          <a:latin typeface="Lucida Sans Unicode" panose="020B0602030504020204" pitchFamily="34" charset="0"/>
                          <a:cs typeface="Lucida Sans Unicode" panose="020B0602030504020204" pitchFamily="34" charset="0"/>
                        </a:rPr>
                        <a:t>Personalangebot an professionellen Gesundheitsfachkräften</a:t>
                      </a:r>
                      <a:br>
                        <a:rPr lang="de-AT" sz="1600" b="1" i="0" u="none" strike="noStrike" kern="1200" baseline="0" dirty="0">
                          <a:solidFill>
                            <a:schemeClr val="tx1"/>
                          </a:solidFill>
                          <a:effectLst/>
                          <a:latin typeface="Lucida Sans Unicode" panose="020B0602030504020204" pitchFamily="34" charset="0"/>
                          <a:cs typeface="Lucida Sans Unicode" panose="020B0602030504020204" pitchFamily="34" charset="0"/>
                        </a:rPr>
                      </a:br>
                      <a:endParaRPr lang="de-DE" sz="1600" b="0" i="0" u="none" strike="noStrike" dirty="0">
                        <a:solidFill>
                          <a:schemeClr val="tx1"/>
                        </a:solidFill>
                        <a:effectLst/>
                        <a:latin typeface="Lucida Sans Unicode" panose="020B0602030504020204" pitchFamily="34" charset="0"/>
                        <a:cs typeface="Lucida Sans Unicode" panose="020B0602030504020204" pitchFamily="34" charset="0"/>
                      </a:endParaRPr>
                    </a:p>
                    <a:p>
                      <a:pPr marL="373062" lvl="0" indent="-285750" algn="l" defTabSz="914400" rtl="0" eaLnBrk="1" fontAlgn="t" latinLnBrk="0" hangingPunct="1">
                        <a:lnSpc>
                          <a:spcPct val="115000"/>
                        </a:lnSpc>
                        <a:spcBef>
                          <a:spcPts val="0"/>
                        </a:spcBef>
                        <a:spcAft>
                          <a:spcPts val="0"/>
                        </a:spcAft>
                        <a:buFont typeface="Arial" panose="020B0604020202020204" pitchFamily="34" charset="0"/>
                        <a:buChar char="•"/>
                      </a:pPr>
                      <a:r>
                        <a:rPr lang="de-AT" sz="1600" b="0" kern="1200" dirty="0">
                          <a:solidFill>
                            <a:schemeClr val="tx1"/>
                          </a:solidFill>
                          <a:latin typeface="Lucida Sans Unicode" pitchFamily="34" charset="0"/>
                          <a:ea typeface="+mn-ea"/>
                          <a:cs typeface="Lucida Sans Unicode" pitchFamily="34" charset="0"/>
                        </a:rPr>
                        <a:t>Alter, Geschlecht</a:t>
                      </a:r>
                    </a:p>
                    <a:p>
                      <a:pPr marL="373062" lvl="0" indent="-285750" algn="l" defTabSz="914400" rtl="0" eaLnBrk="1" fontAlgn="t" latinLnBrk="0" hangingPunct="1">
                        <a:lnSpc>
                          <a:spcPct val="115000"/>
                        </a:lnSpc>
                        <a:spcBef>
                          <a:spcPts val="0"/>
                        </a:spcBef>
                        <a:spcAft>
                          <a:spcPts val="0"/>
                        </a:spcAft>
                        <a:buFont typeface="Arial" panose="020B0604020202020204" pitchFamily="34" charset="0"/>
                        <a:buChar char="•"/>
                      </a:pPr>
                      <a:r>
                        <a:rPr lang="de-AT" sz="1600" b="0" kern="1200" dirty="0">
                          <a:solidFill>
                            <a:schemeClr val="tx1"/>
                          </a:solidFill>
                          <a:latin typeface="Lucida Sans Unicode" pitchFamily="34" charset="0"/>
                          <a:ea typeface="+mn-ea"/>
                          <a:cs typeface="Lucida Sans Unicode" pitchFamily="34" charset="0"/>
                        </a:rPr>
                        <a:t>Fluktuation</a:t>
                      </a:r>
                    </a:p>
                    <a:p>
                      <a:pPr marL="373062" lvl="0" indent="-285750" algn="l" defTabSz="914400" rtl="0" eaLnBrk="1" fontAlgn="t" latinLnBrk="0" hangingPunct="1">
                        <a:lnSpc>
                          <a:spcPct val="115000"/>
                        </a:lnSpc>
                        <a:spcBef>
                          <a:spcPts val="0"/>
                        </a:spcBef>
                        <a:spcAft>
                          <a:spcPts val="0"/>
                        </a:spcAft>
                        <a:buFont typeface="Arial" panose="020B0604020202020204" pitchFamily="34" charset="0"/>
                        <a:buChar char="•"/>
                      </a:pPr>
                      <a:r>
                        <a:rPr lang="de-AT" sz="1600" b="0" kern="1200" dirty="0">
                          <a:solidFill>
                            <a:schemeClr val="tx1"/>
                          </a:solidFill>
                          <a:latin typeface="Lucida Sans Unicode" pitchFamily="34" charset="0"/>
                          <a:ea typeface="+mn-ea"/>
                          <a:cs typeface="Lucida Sans Unicode" pitchFamily="34" charset="0"/>
                        </a:rPr>
                        <a:t>Nachwuchs</a:t>
                      </a:r>
                    </a:p>
                    <a:p>
                      <a:pPr marL="373062" lvl="0" indent="-285750" algn="l" defTabSz="914400" rtl="0" eaLnBrk="1" fontAlgn="t" latinLnBrk="0" hangingPunct="1">
                        <a:lnSpc>
                          <a:spcPct val="115000"/>
                        </a:lnSpc>
                        <a:spcBef>
                          <a:spcPts val="0"/>
                        </a:spcBef>
                        <a:spcAft>
                          <a:spcPts val="0"/>
                        </a:spcAft>
                        <a:buFont typeface="Arial" panose="020B0604020202020204" pitchFamily="34" charset="0"/>
                        <a:buChar char="•"/>
                      </a:pPr>
                      <a:r>
                        <a:rPr lang="de-AT" sz="1600" b="0" kern="1200" dirty="0">
                          <a:solidFill>
                            <a:schemeClr val="tx1"/>
                          </a:solidFill>
                          <a:latin typeface="Lucida Sans Unicode" pitchFamily="34" charset="0"/>
                          <a:ea typeface="+mn-ea"/>
                          <a:cs typeface="Lucida Sans Unicode" pitchFamily="34" charset="0"/>
                        </a:rPr>
                        <a:t>Zuwanderung</a:t>
                      </a:r>
                    </a:p>
                    <a:p>
                      <a:pPr marL="373062" lvl="0" indent="-285750" algn="l" defTabSz="914400" rtl="0" eaLnBrk="1" fontAlgn="t" latinLnBrk="0" hangingPunct="1">
                        <a:lnSpc>
                          <a:spcPct val="115000"/>
                        </a:lnSpc>
                        <a:spcBef>
                          <a:spcPts val="0"/>
                        </a:spcBef>
                        <a:spcAft>
                          <a:spcPts val="0"/>
                        </a:spcAft>
                        <a:buFont typeface="Arial" panose="020B0604020202020204" pitchFamily="34" charset="0"/>
                        <a:buChar char="•"/>
                      </a:pPr>
                      <a:r>
                        <a:rPr lang="de-AT" sz="1600" b="0" kern="1200" dirty="0">
                          <a:solidFill>
                            <a:schemeClr val="tx1"/>
                          </a:solidFill>
                          <a:latin typeface="Lucida Sans Unicode" pitchFamily="34" charset="0"/>
                          <a:ea typeface="+mn-ea"/>
                          <a:cs typeface="Lucida Sans Unicode" pitchFamily="34" charset="0"/>
                        </a:rPr>
                        <a:t>Berufsumstieg</a:t>
                      </a:r>
                    </a:p>
                    <a:p>
                      <a:pPr marL="373062" lvl="0" indent="-285750" algn="l" defTabSz="914400" rtl="0" eaLnBrk="1" fontAlgn="t" latinLnBrk="0" hangingPunct="1">
                        <a:lnSpc>
                          <a:spcPct val="115000"/>
                        </a:lnSpc>
                        <a:spcBef>
                          <a:spcPts val="0"/>
                        </a:spcBef>
                        <a:spcAft>
                          <a:spcPts val="0"/>
                        </a:spcAft>
                        <a:buFont typeface="Arial" panose="020B0604020202020204" pitchFamily="34" charset="0"/>
                        <a:buChar char="•"/>
                      </a:pPr>
                      <a:r>
                        <a:rPr lang="de-AT" sz="1600" b="0" kern="1200" dirty="0">
                          <a:solidFill>
                            <a:schemeClr val="tx1"/>
                          </a:solidFill>
                          <a:latin typeface="Lucida Sans Unicode" pitchFamily="34" charset="0"/>
                          <a:ea typeface="+mn-ea"/>
                          <a:cs typeface="Lucida Sans Unicode" pitchFamily="34" charset="0"/>
                        </a:rPr>
                        <a:t>Teilzeitquoten</a:t>
                      </a:r>
                    </a:p>
                    <a:p>
                      <a:pPr marL="373062" lvl="0" indent="-285750" algn="l" defTabSz="914400" rtl="0" eaLnBrk="1" fontAlgn="t" latinLnBrk="0" hangingPunct="1">
                        <a:lnSpc>
                          <a:spcPct val="115000"/>
                        </a:lnSpc>
                        <a:spcBef>
                          <a:spcPts val="0"/>
                        </a:spcBef>
                        <a:spcAft>
                          <a:spcPts val="0"/>
                        </a:spcAft>
                        <a:buFont typeface="Arial" panose="020B0604020202020204" pitchFamily="34" charset="0"/>
                        <a:buChar char="•"/>
                      </a:pPr>
                      <a:r>
                        <a:rPr lang="de-AT" sz="1600" b="0" kern="1200" dirty="0">
                          <a:solidFill>
                            <a:schemeClr val="tx1"/>
                          </a:solidFill>
                          <a:latin typeface="Lucida Sans Unicode" pitchFamily="34" charset="0"/>
                          <a:ea typeface="+mn-ea"/>
                          <a:cs typeface="Lucida Sans Unicode" pitchFamily="34" charset="0"/>
                        </a:rPr>
                        <a:t>Versorgungswirksamkeit</a:t>
                      </a:r>
                      <a:endParaRPr lang="de-DE" sz="1600" b="0" kern="1200" dirty="0">
                        <a:solidFill>
                          <a:schemeClr val="tx1"/>
                        </a:solidFill>
                        <a:latin typeface="Lucida Sans Unicode" pitchFamily="34" charset="0"/>
                        <a:ea typeface="+mn-ea"/>
                        <a:cs typeface="Lucida Sans Unicode" pitchFamily="34" charset="0"/>
                      </a:endParaRPr>
                    </a:p>
                  </a:txBody>
                  <a:tcPr/>
                </a:tc>
                <a:tc>
                  <a:txBody>
                    <a:bodyPr/>
                    <a:lstStyle/>
                    <a:p>
                      <a:pPr marL="0" indent="0" algn="l" rtl="0" eaLnBrk="1" fontAlgn="t" latinLnBrk="0" hangingPunct="1">
                        <a:lnSpc>
                          <a:spcPct val="115000"/>
                        </a:lnSpc>
                        <a:spcBef>
                          <a:spcPts val="600"/>
                        </a:spcBef>
                        <a:spcAft>
                          <a:spcPts val="0"/>
                        </a:spcAft>
                        <a:tabLst>
                          <a:tab pos="0" algn="l"/>
                        </a:tabLst>
                      </a:pPr>
                      <a:r>
                        <a:rPr lang="de-AT" sz="1600" b="1" i="0" u="none" strike="noStrike" kern="1200" dirty="0">
                          <a:solidFill>
                            <a:srgbClr val="000000"/>
                          </a:solidFill>
                          <a:effectLst/>
                          <a:latin typeface="Lucida Sans Unicode" panose="020B0602030504020204" pitchFamily="34" charset="0"/>
                          <a:ea typeface="Calibri" panose="020F0502020204030204" pitchFamily="34" charset="0"/>
                          <a:cs typeface="Lucida Sans Unicode" panose="020B0602030504020204" pitchFamily="34" charset="0"/>
                        </a:rPr>
                        <a:t>Familiäre Unterstützung, Betreuung und Pflege</a:t>
                      </a:r>
                      <a:br>
                        <a:rPr lang="de-AT" sz="1600" b="1" i="0" u="none" strike="noStrike" kern="1200" dirty="0">
                          <a:solidFill>
                            <a:srgbClr val="000000"/>
                          </a:solidFill>
                          <a:effectLst/>
                          <a:latin typeface="Lucida Sans Unicode" panose="020B0602030504020204" pitchFamily="34" charset="0"/>
                          <a:ea typeface="Calibri" panose="020F0502020204030204" pitchFamily="34" charset="0"/>
                          <a:cs typeface="Lucida Sans Unicode" panose="020B0602030504020204" pitchFamily="34" charset="0"/>
                        </a:rPr>
                      </a:br>
                      <a:endParaRPr lang="de-DE" sz="1600" b="0" i="0" u="none" strike="noStrike" dirty="0">
                        <a:effectLst/>
                        <a:latin typeface="Lucida Sans Unicode" panose="020B0602030504020204" pitchFamily="34" charset="0"/>
                        <a:cs typeface="Lucida Sans Unicode" panose="020B0602030504020204" pitchFamily="34" charset="0"/>
                      </a:endParaRPr>
                    </a:p>
                    <a:p>
                      <a:pPr marL="377190" indent="-285750" algn="l" rtl="0" eaLnBrk="1" fontAlgn="t" latinLnBrk="0" hangingPunct="1">
                        <a:lnSpc>
                          <a:spcPct val="115000"/>
                        </a:lnSpc>
                        <a:spcBef>
                          <a:spcPts val="0"/>
                        </a:spcBef>
                        <a:spcAft>
                          <a:spcPts val="0"/>
                        </a:spcAft>
                        <a:buFont typeface="Arial" panose="020B0604020202020204" pitchFamily="34" charset="0"/>
                        <a:buChar char="•"/>
                      </a:pPr>
                      <a:r>
                        <a:rPr lang="de-AT" sz="1600" b="0" kern="1200" dirty="0">
                          <a:solidFill>
                            <a:schemeClr val="tx1"/>
                          </a:solidFill>
                          <a:latin typeface="Lucida Sans Unicode" pitchFamily="34" charset="0"/>
                          <a:ea typeface="+mn-ea"/>
                          <a:cs typeface="Lucida Sans Unicode" pitchFamily="34" charset="0"/>
                        </a:rPr>
                        <a:t>Familienbeziehungen</a:t>
                      </a:r>
                      <a:endParaRPr lang="de-DE" sz="1600" b="0" kern="1200" dirty="0">
                        <a:solidFill>
                          <a:schemeClr val="tx1"/>
                        </a:solidFill>
                        <a:latin typeface="Lucida Sans Unicode" pitchFamily="34" charset="0"/>
                        <a:ea typeface="+mn-ea"/>
                        <a:cs typeface="Lucida Sans Unicode" pitchFamily="34" charset="0"/>
                      </a:endParaRPr>
                    </a:p>
                    <a:p>
                      <a:pPr marL="377190" indent="-285750" algn="l" rtl="0" eaLnBrk="1" fontAlgn="t" latinLnBrk="0" hangingPunct="1">
                        <a:lnSpc>
                          <a:spcPct val="115000"/>
                        </a:lnSpc>
                        <a:spcBef>
                          <a:spcPts val="0"/>
                        </a:spcBef>
                        <a:spcAft>
                          <a:spcPts val="0"/>
                        </a:spcAft>
                        <a:buFont typeface="Arial" panose="020B0604020202020204" pitchFamily="34" charset="0"/>
                        <a:buChar char="•"/>
                      </a:pPr>
                      <a:r>
                        <a:rPr lang="de-AT" sz="1600" b="0" kern="1200" dirty="0">
                          <a:solidFill>
                            <a:schemeClr val="tx1"/>
                          </a:solidFill>
                          <a:latin typeface="Lucida Sans Unicode" pitchFamily="34" charset="0"/>
                          <a:ea typeface="+mn-ea"/>
                          <a:cs typeface="Lucida Sans Unicode" pitchFamily="34" charset="0"/>
                        </a:rPr>
                        <a:t>(Frauen)</a:t>
                      </a:r>
                      <a:r>
                        <a:rPr lang="de-AT" sz="1600" b="0" kern="1200" dirty="0" err="1">
                          <a:solidFill>
                            <a:schemeClr val="tx1"/>
                          </a:solidFill>
                          <a:latin typeface="Lucida Sans Unicode" pitchFamily="34" charset="0"/>
                          <a:ea typeface="+mn-ea"/>
                          <a:cs typeface="Lucida Sans Unicode" pitchFamily="34" charset="0"/>
                        </a:rPr>
                        <a:t>erwerbstätigkeit</a:t>
                      </a:r>
                      <a:endParaRPr lang="de-DE" sz="1600" b="0" kern="1200" dirty="0">
                        <a:solidFill>
                          <a:schemeClr val="tx1"/>
                        </a:solidFill>
                        <a:latin typeface="Lucida Sans Unicode" pitchFamily="34" charset="0"/>
                        <a:ea typeface="+mn-ea"/>
                        <a:cs typeface="Lucida Sans Unicode" pitchFamily="34" charset="0"/>
                      </a:endParaRPr>
                    </a:p>
                    <a:p>
                      <a:pPr marL="377190" indent="-285750" algn="l" rtl="0" eaLnBrk="1" fontAlgn="t" latinLnBrk="0" hangingPunct="1">
                        <a:lnSpc>
                          <a:spcPct val="115000"/>
                        </a:lnSpc>
                        <a:spcBef>
                          <a:spcPts val="0"/>
                        </a:spcBef>
                        <a:spcAft>
                          <a:spcPts val="0"/>
                        </a:spcAft>
                        <a:buFont typeface="Arial" panose="020B0604020202020204" pitchFamily="34" charset="0"/>
                        <a:buChar char="•"/>
                      </a:pPr>
                      <a:r>
                        <a:rPr lang="de-AT" sz="1600" b="0" kern="1200" dirty="0">
                          <a:solidFill>
                            <a:schemeClr val="tx1"/>
                          </a:solidFill>
                          <a:latin typeface="Lucida Sans Unicode" pitchFamily="34" charset="0"/>
                          <a:ea typeface="+mn-ea"/>
                          <a:cs typeface="Lucida Sans Unicode" pitchFamily="34" charset="0"/>
                        </a:rPr>
                        <a:t>Singularisierung</a:t>
                      </a:r>
                    </a:p>
                    <a:p>
                      <a:pPr marL="274320" indent="-182880" algn="l" rtl="0" eaLnBrk="1" fontAlgn="t" latinLnBrk="0" hangingPunct="1">
                        <a:lnSpc>
                          <a:spcPct val="115000"/>
                        </a:lnSpc>
                        <a:spcBef>
                          <a:spcPts val="0"/>
                        </a:spcBef>
                        <a:spcAft>
                          <a:spcPts val="0"/>
                        </a:spcAft>
                      </a:pPr>
                      <a:endParaRPr lang="de-DE" sz="1600" b="0" i="0" u="none" strike="noStrike" dirty="0">
                        <a:effectLst/>
                        <a:latin typeface="Lucida Sans Unicode" panose="020B0602030504020204" pitchFamily="34" charset="0"/>
                        <a:cs typeface="Lucida Sans Unicode" panose="020B0602030504020204" pitchFamily="34" charset="0"/>
                      </a:endParaRPr>
                    </a:p>
                    <a:p>
                      <a:pPr marL="0" algn="l" rtl="0" eaLnBrk="1" fontAlgn="t" latinLnBrk="0" hangingPunct="1">
                        <a:lnSpc>
                          <a:spcPct val="115000"/>
                        </a:lnSpc>
                        <a:spcBef>
                          <a:spcPts val="0"/>
                        </a:spcBef>
                        <a:spcAft>
                          <a:spcPts val="0"/>
                        </a:spcAft>
                      </a:pPr>
                      <a:r>
                        <a:rPr lang="de-AT" sz="1600" b="1" i="0" u="none" strike="noStrike" kern="1200" dirty="0">
                          <a:solidFill>
                            <a:srgbClr val="000000"/>
                          </a:solidFill>
                          <a:effectLst/>
                          <a:latin typeface="Lucida Sans Unicode" panose="020B0602030504020204" pitchFamily="34" charset="0"/>
                          <a:ea typeface="Calibri" panose="020F0502020204030204" pitchFamily="34" charset="0"/>
                          <a:cs typeface="Lucida Sans Unicode" panose="020B0602030504020204" pitchFamily="34" charset="0"/>
                        </a:rPr>
                        <a:t>Soziale Netzwerke</a:t>
                      </a:r>
                      <a:br>
                        <a:rPr lang="de-AT" sz="1600" b="1" i="0" u="none" strike="noStrike" kern="1200" dirty="0">
                          <a:solidFill>
                            <a:srgbClr val="000000"/>
                          </a:solidFill>
                          <a:effectLst/>
                          <a:latin typeface="Lucida Sans Unicode" panose="020B0602030504020204" pitchFamily="34" charset="0"/>
                          <a:ea typeface="Calibri" panose="020F0502020204030204" pitchFamily="34" charset="0"/>
                          <a:cs typeface="Lucida Sans Unicode" panose="020B0602030504020204" pitchFamily="34" charset="0"/>
                        </a:rPr>
                      </a:br>
                      <a:endParaRPr lang="de-DE" sz="1600" b="0" i="0" u="none" strike="noStrike" dirty="0">
                        <a:effectLst/>
                        <a:latin typeface="Lucida Sans Unicode" panose="020B0602030504020204" pitchFamily="34" charset="0"/>
                        <a:cs typeface="Lucida Sans Unicode" panose="020B0602030504020204" pitchFamily="34" charset="0"/>
                      </a:endParaRPr>
                    </a:p>
                    <a:p>
                      <a:pPr marL="377190" marR="0" indent="-285750" algn="l" rtl="0" eaLnBrk="1" fontAlgn="auto" latinLnBrk="0" hangingPunct="1">
                        <a:spcBef>
                          <a:spcPts val="0"/>
                        </a:spcBef>
                        <a:spcAft>
                          <a:spcPts val="0"/>
                        </a:spcAft>
                        <a:buFont typeface="Arial" panose="020B0604020202020204" pitchFamily="34" charset="0"/>
                        <a:buChar char="•"/>
                      </a:pPr>
                      <a:r>
                        <a:rPr lang="de-AT" sz="1600" b="0" dirty="0">
                          <a:solidFill>
                            <a:schemeClr val="tx1"/>
                          </a:solidFill>
                          <a:latin typeface="Lucida Sans Unicode" pitchFamily="34" charset="0"/>
                          <a:cs typeface="Lucida Sans Unicode" pitchFamily="34" charset="0"/>
                        </a:rPr>
                        <a:t>primäre, sekundäre, tertiäre</a:t>
                      </a:r>
                    </a:p>
                    <a:p>
                      <a:pPr marL="91440" marR="0" indent="0" algn="l" rtl="0" eaLnBrk="1" fontAlgn="auto" latinLnBrk="0" hangingPunct="1">
                        <a:spcBef>
                          <a:spcPts val="0"/>
                        </a:spcBef>
                        <a:spcAft>
                          <a:spcPts val="0"/>
                        </a:spcAft>
                        <a:buFont typeface="Arial" panose="020B0604020202020204" pitchFamily="34" charset="0"/>
                        <a:buNone/>
                      </a:pPr>
                      <a:endParaRPr lang="de-AT" sz="1600" b="0" i="0" u="none" strike="noStrike" kern="1200" dirty="0">
                        <a:solidFill>
                          <a:schemeClr val="tx1"/>
                        </a:solidFill>
                        <a:effectLst/>
                        <a:latin typeface="Lucida Sans Unicode" pitchFamily="34" charset="0"/>
                        <a:ea typeface="Calibri"/>
                        <a:cs typeface="Lucida Sans Unicode" pitchFamily="34" charset="0"/>
                      </a:endParaRPr>
                    </a:p>
                    <a:p>
                      <a:pPr marL="91440" marR="0" indent="0" algn="l" rtl="0" eaLnBrk="1" fontAlgn="auto" latinLnBrk="0" hangingPunct="1">
                        <a:spcBef>
                          <a:spcPts val="0"/>
                        </a:spcBef>
                        <a:spcAft>
                          <a:spcPts val="0"/>
                        </a:spcAft>
                        <a:buFont typeface="Arial" panose="020B0604020202020204" pitchFamily="34" charset="0"/>
                        <a:buNone/>
                      </a:pPr>
                      <a:r>
                        <a:rPr lang="de-AT" sz="1600" b="1" i="0" u="none" strike="noStrike" kern="1200" dirty="0">
                          <a:solidFill>
                            <a:srgbClr val="000000"/>
                          </a:solidFill>
                          <a:effectLst/>
                          <a:latin typeface="Lucida Sans Unicode" panose="020B0602030504020204" pitchFamily="34" charset="0"/>
                          <a:ea typeface="Calibri"/>
                          <a:cs typeface="Lucida Sans Unicode" panose="020B0602030504020204" pitchFamily="34" charset="0"/>
                        </a:rPr>
                        <a:t>Selbständige Lebensführung im Alter</a:t>
                      </a:r>
                      <a:br>
                        <a:rPr lang="de-AT" sz="1600" b="1" i="0" u="none" strike="noStrike" kern="1200" dirty="0">
                          <a:solidFill>
                            <a:srgbClr val="000000"/>
                          </a:solidFill>
                          <a:effectLst/>
                          <a:latin typeface="Lucida Sans Unicode" panose="020B0602030504020204" pitchFamily="34" charset="0"/>
                          <a:ea typeface="Calibri"/>
                          <a:cs typeface="Lucida Sans Unicode" panose="020B0602030504020204" pitchFamily="34" charset="0"/>
                        </a:rPr>
                      </a:br>
                      <a:endParaRPr lang="de-AT" sz="1600" b="1" i="0" u="none" strike="noStrike" kern="1200" dirty="0">
                        <a:solidFill>
                          <a:srgbClr val="000000"/>
                        </a:solidFill>
                        <a:effectLst/>
                        <a:latin typeface="Lucida Sans Unicode" panose="020B0602030504020204" pitchFamily="34" charset="0"/>
                        <a:ea typeface="Calibri"/>
                        <a:cs typeface="Lucida Sans Unicode" panose="020B0602030504020204" pitchFamily="34" charset="0"/>
                      </a:endParaRPr>
                    </a:p>
                    <a:p>
                      <a:pPr marL="373062" lvl="0" indent="-285750">
                        <a:lnSpc>
                          <a:spcPct val="115000"/>
                        </a:lnSpc>
                        <a:spcAft>
                          <a:spcPts val="0"/>
                        </a:spcAft>
                        <a:buFont typeface="Arial" panose="020B0604020202020204" pitchFamily="34" charset="0"/>
                        <a:buChar char="•"/>
                      </a:pPr>
                      <a:r>
                        <a:rPr lang="de-AT" sz="1600" b="0" kern="1200" dirty="0">
                          <a:solidFill>
                            <a:schemeClr val="tx1"/>
                          </a:solidFill>
                          <a:latin typeface="Lucida Sans Unicode" pitchFamily="34" charset="0"/>
                          <a:ea typeface="+mn-ea"/>
                          <a:cs typeface="Lucida Sans Unicode" pitchFamily="34" charset="0"/>
                        </a:rPr>
                        <a:t>Angebote für Gesundheitsförderung, </a:t>
                      </a:r>
                      <a:r>
                        <a:rPr lang="de-AT" sz="1600" b="0" kern="1200" dirty="0" err="1">
                          <a:solidFill>
                            <a:schemeClr val="tx1"/>
                          </a:solidFill>
                          <a:latin typeface="Lucida Sans Unicode" pitchFamily="34" charset="0"/>
                          <a:ea typeface="+mn-ea"/>
                          <a:cs typeface="Lucida Sans Unicode" pitchFamily="34" charset="0"/>
                        </a:rPr>
                        <a:t>Remobilisation</a:t>
                      </a:r>
                      <a:r>
                        <a:rPr lang="de-AT" sz="1600" b="0" kern="1200" dirty="0">
                          <a:solidFill>
                            <a:schemeClr val="tx1"/>
                          </a:solidFill>
                          <a:latin typeface="Lucida Sans Unicode" pitchFamily="34" charset="0"/>
                          <a:ea typeface="+mn-ea"/>
                          <a:cs typeface="Lucida Sans Unicode" pitchFamily="34" charset="0"/>
                        </a:rPr>
                        <a:t> und Rehabilitation</a:t>
                      </a:r>
                    </a:p>
                    <a:p>
                      <a:pPr marL="373062" lvl="0" indent="-285750">
                        <a:lnSpc>
                          <a:spcPct val="115000"/>
                        </a:lnSpc>
                        <a:spcAft>
                          <a:spcPts val="600"/>
                        </a:spcAft>
                        <a:buFont typeface="Arial" panose="020B0604020202020204" pitchFamily="34" charset="0"/>
                        <a:buChar char="•"/>
                      </a:pPr>
                      <a:r>
                        <a:rPr lang="de-AT" sz="1600" b="0" kern="1200" dirty="0">
                          <a:solidFill>
                            <a:schemeClr val="tx1"/>
                          </a:solidFill>
                          <a:latin typeface="Lucida Sans Unicode" pitchFamily="34" charset="0"/>
                          <a:ea typeface="+mn-ea"/>
                          <a:cs typeface="Lucida Sans Unicode" pitchFamily="34" charset="0"/>
                        </a:rPr>
                        <a:t>Infrastruktur wie z.B. Nahversorgung, öffentliche Verkehrsmittel</a:t>
                      </a:r>
                    </a:p>
                    <a:p>
                      <a:endParaRPr lang="de-DE" sz="1600" dirty="0">
                        <a:latin typeface="Lucida Sans Unicode" panose="020B0602030504020204" pitchFamily="34" charset="0"/>
                        <a:cs typeface="Lucida Sans Unicode" panose="020B0602030504020204" pitchFamily="34" charset="0"/>
                      </a:endParaRPr>
                    </a:p>
                  </a:txBody>
                  <a:tcPr/>
                </a:tc>
                <a:extLst>
                  <a:ext uri="{0D108BD9-81ED-4DB2-BD59-A6C34878D82A}">
                    <a16:rowId xmlns:a16="http://schemas.microsoft.com/office/drawing/2014/main" val="1616105816"/>
                  </a:ext>
                </a:extLst>
              </a:tr>
            </a:tbl>
          </a:graphicData>
        </a:graphic>
      </p:graphicFrame>
      <p:sp>
        <p:nvSpPr>
          <p:cNvPr id="6" name="Rechteck 5">
            <a:extLst>
              <a:ext uri="{FF2B5EF4-FFF2-40B4-BE49-F238E27FC236}">
                <a16:creationId xmlns:a16="http://schemas.microsoft.com/office/drawing/2014/main" id="{1D7D5766-ECF1-4832-A14C-91C2B0F918E3}"/>
              </a:ext>
            </a:extLst>
          </p:cNvPr>
          <p:cNvSpPr/>
          <p:nvPr/>
        </p:nvSpPr>
        <p:spPr>
          <a:xfrm>
            <a:off x="4359460" y="197469"/>
            <a:ext cx="3873190" cy="6495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0D17EDDA-4852-430C-9188-DB15144725B4}"/>
              </a:ext>
            </a:extLst>
          </p:cNvPr>
          <p:cNvSpPr/>
          <p:nvPr/>
        </p:nvSpPr>
        <p:spPr>
          <a:xfrm>
            <a:off x="423080" y="197469"/>
            <a:ext cx="3873190" cy="6495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599425D7-C4CF-4848-9A01-CC28CDFBD309}"/>
              </a:ext>
            </a:extLst>
          </p:cNvPr>
          <p:cNvSpPr/>
          <p:nvPr/>
        </p:nvSpPr>
        <p:spPr>
          <a:xfrm>
            <a:off x="8318810" y="226187"/>
            <a:ext cx="3873190" cy="6495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2588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a:extLst>
              <a:ext uri="{FF2B5EF4-FFF2-40B4-BE49-F238E27FC236}">
                <a16:creationId xmlns:a16="http://schemas.microsoft.com/office/drawing/2014/main" id="{78414219-34E1-4381-8607-B89956DD767C}"/>
              </a:ext>
            </a:extLst>
          </p:cNvPr>
          <p:cNvSpPr>
            <a:spLocks noGrp="1"/>
          </p:cNvSpPr>
          <p:nvPr>
            <p:ph type="title"/>
          </p:nvPr>
        </p:nvSpPr>
        <p:spPr/>
        <p:txBody>
          <a:bodyPr/>
          <a:lstStyle/>
          <a:p>
            <a:r>
              <a:rPr lang="de-DE" dirty="0"/>
              <a:t>Datenquellen, Beispiele</a:t>
            </a:r>
          </a:p>
        </p:txBody>
      </p:sp>
      <p:sp>
        <p:nvSpPr>
          <p:cNvPr id="10" name="Foliennummernplatzhalter 9">
            <a:extLst>
              <a:ext uri="{FF2B5EF4-FFF2-40B4-BE49-F238E27FC236}">
                <a16:creationId xmlns:a16="http://schemas.microsoft.com/office/drawing/2014/main" id="{C8238F5F-FBE3-4515-9734-71DA095C726B}"/>
              </a:ext>
            </a:extLst>
          </p:cNvPr>
          <p:cNvSpPr>
            <a:spLocks noGrp="1"/>
          </p:cNvSpPr>
          <p:nvPr>
            <p:ph type="sldNum" sz="quarter" idx="4"/>
          </p:nvPr>
        </p:nvSpPr>
        <p:spPr/>
        <p:txBody>
          <a:bodyPr/>
          <a:lstStyle/>
          <a:p>
            <a:fld id="{CDD6A526-6E93-4D44-80E5-3CEE2153CC52}" type="slidenum">
              <a:rPr lang="de-DE" smtClean="0"/>
              <a:pPr/>
              <a:t>11</a:t>
            </a:fld>
            <a:endParaRPr lang="de-DE" dirty="0"/>
          </a:p>
        </p:txBody>
      </p:sp>
    </p:spTree>
    <p:extLst>
      <p:ext uri="{BB962C8B-B14F-4D97-AF65-F5344CB8AC3E}">
        <p14:creationId xmlns:p14="http://schemas.microsoft.com/office/powerpoint/2010/main" val="3218906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a:extLst>
              <a:ext uri="{FF2B5EF4-FFF2-40B4-BE49-F238E27FC236}">
                <a16:creationId xmlns:a16="http://schemas.microsoft.com/office/drawing/2014/main" id="{78414219-34E1-4381-8607-B89956DD767C}"/>
              </a:ext>
            </a:extLst>
          </p:cNvPr>
          <p:cNvSpPr>
            <a:spLocks noGrp="1"/>
          </p:cNvSpPr>
          <p:nvPr>
            <p:ph type="title"/>
          </p:nvPr>
        </p:nvSpPr>
        <p:spPr/>
        <p:txBody>
          <a:bodyPr/>
          <a:lstStyle/>
          <a:p>
            <a:r>
              <a:rPr lang="de-DE" dirty="0"/>
              <a:t>Datenquellen, Beispiele</a:t>
            </a:r>
          </a:p>
        </p:txBody>
      </p:sp>
      <p:sp>
        <p:nvSpPr>
          <p:cNvPr id="10" name="Foliennummernplatzhalter 9">
            <a:extLst>
              <a:ext uri="{FF2B5EF4-FFF2-40B4-BE49-F238E27FC236}">
                <a16:creationId xmlns:a16="http://schemas.microsoft.com/office/drawing/2014/main" id="{C8238F5F-FBE3-4515-9734-71DA095C726B}"/>
              </a:ext>
            </a:extLst>
          </p:cNvPr>
          <p:cNvSpPr>
            <a:spLocks noGrp="1"/>
          </p:cNvSpPr>
          <p:nvPr>
            <p:ph type="sldNum" sz="quarter" idx="4"/>
          </p:nvPr>
        </p:nvSpPr>
        <p:spPr/>
        <p:txBody>
          <a:bodyPr/>
          <a:lstStyle/>
          <a:p>
            <a:fld id="{CDD6A526-6E93-4D44-80E5-3CEE2153CC52}" type="slidenum">
              <a:rPr lang="de-DE" smtClean="0"/>
              <a:pPr/>
              <a:t>12</a:t>
            </a:fld>
            <a:endParaRPr lang="de-DE" dirty="0"/>
          </a:p>
        </p:txBody>
      </p:sp>
      <p:graphicFrame>
        <p:nvGraphicFramePr>
          <p:cNvPr id="6" name="Tabelle 14">
            <a:extLst>
              <a:ext uri="{FF2B5EF4-FFF2-40B4-BE49-F238E27FC236}">
                <a16:creationId xmlns:a16="http://schemas.microsoft.com/office/drawing/2014/main" id="{F2C7E0D6-FE83-4902-B112-9E2EA6DF2AB2}"/>
              </a:ext>
            </a:extLst>
          </p:cNvPr>
          <p:cNvGraphicFramePr>
            <a:graphicFrameLocks noGrp="1"/>
          </p:cNvGraphicFramePr>
          <p:nvPr/>
        </p:nvGraphicFramePr>
        <p:xfrm>
          <a:off x="-91440" y="179832"/>
          <a:ext cx="12136615" cy="5618988"/>
        </p:xfrm>
        <a:graphic>
          <a:graphicData uri="http://schemas.openxmlformats.org/drawingml/2006/table">
            <a:tbl>
              <a:tblPr firstRow="1" bandRow="1">
                <a:tableStyleId>{5C22544A-7EE6-4342-B048-85BDC9FD1C3A}</a:tableStyleId>
              </a:tblPr>
              <a:tblGrid>
                <a:gridCol w="4204381">
                  <a:extLst>
                    <a:ext uri="{9D8B030D-6E8A-4147-A177-3AD203B41FA5}">
                      <a16:colId xmlns:a16="http://schemas.microsoft.com/office/drawing/2014/main" val="2679058163"/>
                    </a:ext>
                  </a:extLst>
                </a:gridCol>
                <a:gridCol w="3966117">
                  <a:extLst>
                    <a:ext uri="{9D8B030D-6E8A-4147-A177-3AD203B41FA5}">
                      <a16:colId xmlns:a16="http://schemas.microsoft.com/office/drawing/2014/main" val="3008944190"/>
                    </a:ext>
                  </a:extLst>
                </a:gridCol>
                <a:gridCol w="3966117">
                  <a:extLst>
                    <a:ext uri="{9D8B030D-6E8A-4147-A177-3AD203B41FA5}">
                      <a16:colId xmlns:a16="http://schemas.microsoft.com/office/drawing/2014/main" val="201419651"/>
                    </a:ext>
                  </a:extLst>
                </a:gridCol>
              </a:tblGrid>
              <a:tr h="5539889">
                <a:tc>
                  <a:txBody>
                    <a:bodyPr/>
                    <a:lstStyle/>
                    <a:p>
                      <a:pPr>
                        <a:lnSpc>
                          <a:spcPct val="115000"/>
                        </a:lnSpc>
                        <a:spcBef>
                          <a:spcPts val="600"/>
                        </a:spcBef>
                        <a:spcAft>
                          <a:spcPts val="0"/>
                        </a:spcAft>
                      </a:pPr>
                      <a:r>
                        <a:rPr lang="de-AT" sz="1600" dirty="0">
                          <a:solidFill>
                            <a:schemeClr val="tx1"/>
                          </a:solidFill>
                          <a:latin typeface="Lucida Sans Unicode" panose="020B0602030504020204" pitchFamily="34" charset="0"/>
                          <a:cs typeface="Lucida Sans Unicode" pitchFamily="34" charset="0"/>
                        </a:rPr>
                        <a:t>Bevölkerungsentwicklung</a:t>
                      </a:r>
                    </a:p>
                    <a:p>
                      <a:pPr marL="373062" lvl="0" indent="-285750">
                        <a:lnSpc>
                          <a:spcPct val="115000"/>
                        </a:lnSpc>
                        <a:spcBef>
                          <a:spcPts val="600"/>
                        </a:spcBef>
                        <a:spcAft>
                          <a:spcPts val="0"/>
                        </a:spcAft>
                        <a:buFont typeface="Arial" panose="020B0604020202020204" pitchFamily="34" charset="0"/>
                        <a:buChar char="•"/>
                      </a:pPr>
                      <a:r>
                        <a:rPr lang="de-DE" sz="1400" b="0" i="0" kern="1200" dirty="0">
                          <a:solidFill>
                            <a:schemeClr val="lt1"/>
                          </a:solidFill>
                          <a:effectLst/>
                          <a:latin typeface="Lucida Sans Unicode" panose="020B0602030504020204" pitchFamily="34" charset="0"/>
                          <a:ea typeface="+mn-ea"/>
                          <a:cs typeface="Lucida Sans Unicode" panose="020B0602030504020204" pitchFamily="34" charset="0"/>
                        </a:rPr>
                        <a:t>Bevölkerungsprognose</a:t>
                      </a:r>
                    </a:p>
                    <a:p>
                      <a:pPr marL="373062" lvl="0" indent="-285750">
                        <a:lnSpc>
                          <a:spcPct val="115000"/>
                        </a:lnSpc>
                        <a:spcBef>
                          <a:spcPts val="600"/>
                        </a:spcBef>
                        <a:spcAft>
                          <a:spcPts val="0"/>
                        </a:spcAft>
                        <a:buFont typeface="Arial" panose="020B0604020202020204" pitchFamily="34" charset="0"/>
                        <a:buChar char="•"/>
                      </a:pPr>
                      <a:r>
                        <a:rPr lang="de-DE" sz="1400" b="0" i="0" kern="1200" dirty="0">
                          <a:solidFill>
                            <a:schemeClr val="lt1"/>
                          </a:solidFill>
                          <a:effectLst/>
                          <a:latin typeface="Lucida Sans Unicode" panose="020B0602030504020204" pitchFamily="34" charset="0"/>
                          <a:ea typeface="+mn-ea"/>
                          <a:cs typeface="Lucida Sans Unicode" panose="020B0602030504020204" pitchFamily="34" charset="0"/>
                        </a:rPr>
                        <a:t>Geburtenprognose</a:t>
                      </a:r>
                    </a:p>
                    <a:p>
                      <a:pPr marL="373062" lvl="0" indent="-285750">
                        <a:lnSpc>
                          <a:spcPct val="115000"/>
                        </a:lnSpc>
                        <a:spcBef>
                          <a:spcPts val="600"/>
                        </a:spcBef>
                        <a:spcAft>
                          <a:spcPts val="0"/>
                        </a:spcAft>
                        <a:buFont typeface="Arial" panose="020B0604020202020204" pitchFamily="34" charset="0"/>
                        <a:buChar char="•"/>
                      </a:pPr>
                      <a:r>
                        <a:rPr lang="de-DE" sz="1400" b="0" i="0" kern="1200" dirty="0">
                          <a:solidFill>
                            <a:schemeClr val="lt1"/>
                          </a:solidFill>
                          <a:effectLst/>
                          <a:latin typeface="Lucida Sans Unicode" panose="020B0602030504020204" pitchFamily="34" charset="0"/>
                          <a:ea typeface="+mn-ea"/>
                          <a:cs typeface="Lucida Sans Unicode" panose="020B0602030504020204" pitchFamily="34" charset="0"/>
                        </a:rPr>
                        <a:t>Demographie nach Altersstufen</a:t>
                      </a:r>
                      <a:endParaRPr lang="de-AT" sz="1800" b="0" i="0" kern="1200" dirty="0">
                        <a:solidFill>
                          <a:schemeClr val="lt1"/>
                        </a:solidFill>
                        <a:effectLst/>
                        <a:latin typeface="Lucida Sans Unicode" panose="020B0602030504020204" pitchFamily="34" charset="0"/>
                        <a:ea typeface="+mn-ea"/>
                        <a:cs typeface="Lucida Sans Unicode" panose="020B0602030504020204" pitchFamily="34" charset="0"/>
                      </a:endParaRPr>
                    </a:p>
                    <a:p>
                      <a:pPr>
                        <a:lnSpc>
                          <a:spcPct val="115000"/>
                        </a:lnSpc>
                        <a:spcAft>
                          <a:spcPts val="600"/>
                        </a:spcAft>
                      </a:pPr>
                      <a:r>
                        <a:rPr lang="de-AT" sz="1600" dirty="0">
                          <a:solidFill>
                            <a:schemeClr val="tx1"/>
                          </a:solidFill>
                          <a:latin typeface="Lucida Sans Unicode" panose="020B0602030504020204" pitchFamily="34" charset="0"/>
                          <a:cs typeface="Lucida Sans Unicode" pitchFamily="34" charset="0"/>
                        </a:rPr>
                        <a:t>Art und Ausmaß der Pflegebedürftigkeit</a:t>
                      </a:r>
                    </a:p>
                    <a:p>
                      <a:pPr marL="285750" marR="0" lvl="0" indent="-285750" algn="l"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de-AT" sz="1400" b="0" i="0" kern="1200" dirty="0">
                          <a:solidFill>
                            <a:schemeClr val="bg1"/>
                          </a:solidFill>
                          <a:effectLst/>
                          <a:latin typeface="Lucida Sans Unicode" panose="020B0602030504020204" pitchFamily="34" charset="0"/>
                          <a:ea typeface="+mn-ea"/>
                          <a:cs typeface="Lucida Sans Unicode" panose="020B0602030504020204" pitchFamily="34" charset="0"/>
                        </a:rPr>
                        <a:t>Bundespflegegeldbezieherinnen</a:t>
                      </a:r>
                      <a:r>
                        <a:rPr lang="de-AT" sz="1400" b="0" kern="1200" dirty="0">
                          <a:solidFill>
                            <a:schemeClr val="bg1"/>
                          </a:solidFill>
                          <a:latin typeface="Lucida Sans Unicode" pitchFamily="34" charset="0"/>
                          <a:ea typeface="+mn-ea"/>
                          <a:cs typeface="Lucida Sans Unicode" pitchFamily="34" charset="0"/>
                        </a:rPr>
                        <a:t> und –</a:t>
                      </a:r>
                      <a:r>
                        <a:rPr lang="de-AT" sz="1400" b="0" kern="1200" dirty="0" err="1">
                          <a:solidFill>
                            <a:schemeClr val="bg1"/>
                          </a:solidFill>
                          <a:latin typeface="Lucida Sans Unicode" pitchFamily="34" charset="0"/>
                          <a:ea typeface="+mn-ea"/>
                          <a:cs typeface="Lucida Sans Unicode" pitchFamily="34" charset="0"/>
                        </a:rPr>
                        <a:t>bezieher</a:t>
                      </a:r>
                      <a:endParaRPr lang="de-DE" sz="1400" b="0" kern="1200" dirty="0">
                        <a:solidFill>
                          <a:schemeClr val="bg1"/>
                        </a:solidFill>
                        <a:latin typeface="Lucida Sans Unicode" pitchFamily="34" charset="0"/>
                        <a:ea typeface="+mn-ea"/>
                        <a:cs typeface="Lucida Sans Unicode" pitchFamily="34" charset="0"/>
                      </a:endParaRPr>
                    </a:p>
                    <a:p>
                      <a:pPr marL="285750" marR="0" lvl="0" indent="-285750" algn="l"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en-PH" sz="1400" b="0" kern="1200" dirty="0" err="1">
                          <a:solidFill>
                            <a:schemeClr val="bg1"/>
                          </a:solidFill>
                          <a:latin typeface="Lucida Sans Unicode" pitchFamily="34" charset="0"/>
                          <a:ea typeface="+mn-ea"/>
                          <a:cs typeface="Lucida Sans Unicode" pitchFamily="34" charset="0"/>
                        </a:rPr>
                        <a:t>Daten</a:t>
                      </a:r>
                      <a:r>
                        <a:rPr lang="en-PH" sz="1400" b="0" kern="1200" dirty="0">
                          <a:solidFill>
                            <a:schemeClr val="bg1"/>
                          </a:solidFill>
                          <a:latin typeface="Lucida Sans Unicode" pitchFamily="34" charset="0"/>
                          <a:ea typeface="+mn-ea"/>
                          <a:cs typeface="Lucida Sans Unicode" pitchFamily="34" charset="0"/>
                        </a:rPr>
                        <a:t> des Health Literacy Population Survey Projects 2019-2021 - International Coordination Center (ICC; HLS 19)</a:t>
                      </a:r>
                    </a:p>
                    <a:p>
                      <a:pPr marL="285750" marR="0" lvl="0" indent="-285750" algn="l"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de-AT" sz="1400" b="0" kern="1200" dirty="0">
                          <a:solidFill>
                            <a:schemeClr val="lt1"/>
                          </a:solidFill>
                          <a:effectLst/>
                          <a:latin typeface="Lucida Sans Unicode" panose="020B0602030504020204" pitchFamily="34" charset="0"/>
                          <a:ea typeface="+mn-ea"/>
                          <a:cs typeface="Lucida Sans Unicode" panose="020B0602030504020204" pitchFamily="34" charset="0"/>
                        </a:rPr>
                        <a:t>Der österreichische MigrantInnen Gesundheitskompetenz Survey (HLS-AT-GKM)</a:t>
                      </a:r>
                    </a:p>
                    <a:p>
                      <a:pPr marL="285750" marR="0" lvl="0" indent="-285750" algn="l"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de-AT" sz="1400" b="0" kern="1200" dirty="0">
                          <a:solidFill>
                            <a:schemeClr val="lt1"/>
                          </a:solidFill>
                          <a:effectLst/>
                          <a:latin typeface="Lucida Sans Unicode" panose="020B0602030504020204" pitchFamily="34" charset="0"/>
                          <a:ea typeface="+mn-ea"/>
                          <a:cs typeface="Lucida Sans Unicode" panose="020B0602030504020204" pitchFamily="34" charset="0"/>
                        </a:rPr>
                        <a:t>Europäische </a:t>
                      </a:r>
                      <a:r>
                        <a:rPr lang="de-AT" sz="1400" b="0" kern="1200" dirty="0" err="1">
                          <a:solidFill>
                            <a:schemeClr val="lt1"/>
                          </a:solidFill>
                          <a:effectLst/>
                          <a:latin typeface="Lucida Sans Unicode" panose="020B0602030504020204" pitchFamily="34" charset="0"/>
                          <a:ea typeface="+mn-ea"/>
                          <a:cs typeface="Lucida Sans Unicode" panose="020B0602030504020204" pitchFamily="34" charset="0"/>
                        </a:rPr>
                        <a:t>SchülerInnenstudie</a:t>
                      </a:r>
                      <a:r>
                        <a:rPr lang="de-AT" sz="1400" b="0" kern="1200" dirty="0">
                          <a:solidFill>
                            <a:schemeClr val="lt1"/>
                          </a:solidFill>
                          <a:effectLst/>
                          <a:latin typeface="Lucida Sans Unicode" panose="020B0602030504020204" pitchFamily="34" charset="0"/>
                          <a:ea typeface="+mn-ea"/>
                          <a:cs typeface="Lucida Sans Unicode" panose="020B0602030504020204" pitchFamily="34" charset="0"/>
                        </a:rPr>
                        <a:t> zu Alkohol und anderen Drogen 2003, 2007,2015 und 2019 (ESPAD)</a:t>
                      </a:r>
                      <a:endParaRPr lang="de-DE" sz="1400" b="0" kern="1200" dirty="0">
                        <a:solidFill>
                          <a:schemeClr val="lt1"/>
                        </a:solidFill>
                        <a:effectLst/>
                        <a:latin typeface="Lucida Sans Unicode" panose="020B0602030504020204" pitchFamily="34" charset="0"/>
                        <a:ea typeface="+mn-ea"/>
                        <a:cs typeface="Lucida Sans Unicode" panose="020B0602030504020204" pitchFamily="34" charset="0"/>
                      </a:endParaRPr>
                    </a:p>
                    <a:p>
                      <a:pPr marL="285750" marR="0" lvl="0" indent="-285750" algn="l"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de-DE" sz="1400" b="0" kern="1200" dirty="0">
                          <a:solidFill>
                            <a:schemeClr val="lt1"/>
                          </a:solidFill>
                          <a:effectLst/>
                          <a:latin typeface="Lucida Sans Unicode" panose="020B0602030504020204" pitchFamily="34" charset="0"/>
                          <a:ea typeface="+mn-ea"/>
                          <a:cs typeface="Lucida Sans Unicode" panose="020B0602030504020204" pitchFamily="34" charset="0"/>
                        </a:rPr>
                        <a:t>Pflegedienstleistungsstatistik</a:t>
                      </a:r>
                    </a:p>
                    <a:p>
                      <a:pPr marL="285750" marR="0" lvl="0" indent="-285750" algn="l"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endParaRPr lang="de-AT" sz="1600" b="0" kern="1200" dirty="0">
                        <a:solidFill>
                          <a:schemeClr val="bg1"/>
                        </a:solidFill>
                        <a:latin typeface="Lucida Sans Unicode" pitchFamily="34" charset="0"/>
                        <a:ea typeface="+mn-ea"/>
                        <a:cs typeface="Lucida Sans Unicode" pitchFamily="34" charset="0"/>
                      </a:endParaRPr>
                    </a:p>
                    <a:p>
                      <a:endParaRPr lang="de-DE" sz="1600" dirty="0">
                        <a:latin typeface="Lucida Sans Unicode" panose="020B0602030504020204" pitchFamily="34" charset="0"/>
                        <a:cs typeface="Lucida Sans Unicode" panose="020B0602030504020204" pitchFamily="34" charset="0"/>
                      </a:endParaRPr>
                    </a:p>
                  </a:txBody>
                  <a:tcPr/>
                </a:tc>
                <a:tc>
                  <a:txBody>
                    <a:bodyPr/>
                    <a:lstStyle/>
                    <a:p>
                      <a:pPr>
                        <a:lnSpc>
                          <a:spcPct val="115000"/>
                        </a:lnSpc>
                        <a:spcBef>
                          <a:spcPts val="600"/>
                        </a:spcBef>
                        <a:spcAft>
                          <a:spcPts val="600"/>
                        </a:spcAft>
                      </a:pPr>
                      <a:r>
                        <a:rPr lang="de-AT" sz="1600" b="1" dirty="0">
                          <a:solidFill>
                            <a:schemeClr val="tx1"/>
                          </a:solidFill>
                          <a:latin typeface="Lucida Sans Unicode" panose="020B0602030504020204" pitchFamily="34" charset="0"/>
                          <a:ea typeface="+mn-ea"/>
                          <a:cs typeface="Lucida Sans Unicode" pitchFamily="34" charset="0"/>
                        </a:rPr>
                        <a:t>Vorhandene Versorgungsstrukturen</a:t>
                      </a:r>
                      <a:endParaRPr lang="de-AT" sz="1600" dirty="0">
                        <a:solidFill>
                          <a:schemeClr val="tx1"/>
                        </a:solidFill>
                        <a:latin typeface="Lucida Sans Unicode" panose="020B0602030504020204" pitchFamily="34" charset="0"/>
                        <a:ea typeface="+mn-ea"/>
                        <a:cs typeface="Lucida Sans Unicode" pitchFamily="34" charset="0"/>
                      </a:endParaRPr>
                    </a:p>
                    <a:p>
                      <a:pPr marL="373062" marR="0" lvl="0" indent="-285750" algn="l" defTabSz="914400" rtl="0" eaLnBrk="1" fontAlgn="auto" latinLnBrk="0" hangingPunct="1">
                        <a:lnSpc>
                          <a:spcPct val="115000"/>
                        </a:lnSpc>
                        <a:spcBef>
                          <a:spcPts val="600"/>
                        </a:spcBef>
                        <a:spcAft>
                          <a:spcPts val="0"/>
                        </a:spcAft>
                        <a:buClrTx/>
                        <a:buSzTx/>
                        <a:buFont typeface="Arial" panose="020B0604020202020204" pitchFamily="34" charset="0"/>
                        <a:buChar char="•"/>
                        <a:tabLst/>
                        <a:defRPr/>
                      </a:pPr>
                      <a:r>
                        <a:rPr lang="de-AT" sz="1400" b="0" i="0" kern="1200" dirty="0">
                          <a:solidFill>
                            <a:schemeClr val="lt1"/>
                          </a:solidFill>
                          <a:effectLst/>
                          <a:latin typeface="Lucida Sans Unicode" panose="020B0602030504020204" pitchFamily="34" charset="0"/>
                          <a:ea typeface="+mn-ea"/>
                          <a:cs typeface="Lucida Sans Unicode" panose="020B0602030504020204" pitchFamily="34" charset="0"/>
                        </a:rPr>
                        <a:t>Diagnosen‐ und Leistungsdokumentation</a:t>
                      </a:r>
                      <a:endParaRPr lang="de-DE" sz="1400" b="0" i="0" kern="1200" dirty="0">
                        <a:solidFill>
                          <a:schemeClr val="lt1"/>
                        </a:solidFill>
                        <a:effectLst/>
                        <a:latin typeface="Lucida Sans Unicode" panose="020B0602030504020204" pitchFamily="34" charset="0"/>
                        <a:ea typeface="+mn-ea"/>
                        <a:cs typeface="Lucida Sans Unicode" panose="020B0602030504020204" pitchFamily="34" charset="0"/>
                      </a:endParaRPr>
                    </a:p>
                    <a:p>
                      <a:pPr marL="373062" marR="0" lvl="0" indent="-285750" algn="l" defTabSz="914400" rtl="0" eaLnBrk="1" fontAlgn="auto" latinLnBrk="0" hangingPunct="1">
                        <a:lnSpc>
                          <a:spcPct val="115000"/>
                        </a:lnSpc>
                        <a:spcBef>
                          <a:spcPts val="600"/>
                        </a:spcBef>
                        <a:spcAft>
                          <a:spcPts val="0"/>
                        </a:spcAft>
                        <a:buClrTx/>
                        <a:buSzTx/>
                        <a:buFont typeface="Arial" panose="020B0604020202020204" pitchFamily="34" charset="0"/>
                        <a:buChar char="•"/>
                        <a:tabLst/>
                        <a:defRPr/>
                      </a:pPr>
                      <a:r>
                        <a:rPr lang="de-AT" sz="1400" b="0" i="0" kern="1200" dirty="0">
                          <a:solidFill>
                            <a:schemeClr val="lt1"/>
                          </a:solidFill>
                          <a:effectLst/>
                          <a:latin typeface="Lucida Sans Unicode" panose="020B0602030504020204" pitchFamily="34" charset="0"/>
                          <a:ea typeface="+mn-ea"/>
                          <a:cs typeface="Lucida Sans Unicode" panose="020B0602030504020204" pitchFamily="34" charset="0"/>
                        </a:rPr>
                        <a:t>Ambulante </a:t>
                      </a:r>
                      <a:r>
                        <a:rPr lang="de-AT" sz="1400" b="0" i="0" kern="1200" dirty="0" err="1">
                          <a:solidFill>
                            <a:schemeClr val="lt1"/>
                          </a:solidFill>
                          <a:effectLst/>
                          <a:latin typeface="Lucida Sans Unicode" panose="020B0602030504020204" pitchFamily="34" charset="0"/>
                          <a:ea typeface="+mn-ea"/>
                          <a:cs typeface="Lucida Sans Unicode" panose="020B0602030504020204" pitchFamily="34" charset="0"/>
                        </a:rPr>
                        <a:t>Inanspruchnahmedaten</a:t>
                      </a:r>
                      <a:endParaRPr lang="de-DE" sz="1400" b="0" i="0" kern="1200" dirty="0">
                        <a:solidFill>
                          <a:schemeClr val="lt1"/>
                        </a:solidFill>
                        <a:effectLst/>
                        <a:latin typeface="Lucida Sans Unicode" panose="020B0602030504020204" pitchFamily="34" charset="0"/>
                        <a:ea typeface="+mn-ea"/>
                        <a:cs typeface="Lucida Sans Unicode" panose="020B0602030504020204" pitchFamily="34" charset="0"/>
                      </a:endParaRPr>
                    </a:p>
                    <a:p>
                      <a:pPr marL="373062" lvl="0" indent="-285750">
                        <a:lnSpc>
                          <a:spcPct val="115000"/>
                        </a:lnSpc>
                        <a:spcBef>
                          <a:spcPts val="600"/>
                        </a:spcBef>
                        <a:spcAft>
                          <a:spcPts val="0"/>
                        </a:spcAft>
                        <a:buFont typeface="Arial" panose="020B0604020202020204" pitchFamily="34" charset="0"/>
                        <a:buChar char="•"/>
                      </a:pPr>
                      <a:r>
                        <a:rPr lang="de-AT" sz="1400" b="0" i="0" kern="1200" dirty="0">
                          <a:solidFill>
                            <a:schemeClr val="lt1"/>
                          </a:solidFill>
                          <a:effectLst/>
                          <a:latin typeface="Lucida Sans Unicode" panose="020B0602030504020204" pitchFamily="34" charset="0"/>
                          <a:ea typeface="+mn-ea"/>
                          <a:cs typeface="Lucida Sans Unicode" panose="020B0602030504020204" pitchFamily="34" charset="0"/>
                        </a:rPr>
                        <a:t>Vertragspartnerstatistiken der Sozialversicherung</a:t>
                      </a:r>
                    </a:p>
                    <a:p>
                      <a:pPr marL="373062" lvl="0" indent="-285750">
                        <a:lnSpc>
                          <a:spcPct val="115000"/>
                        </a:lnSpc>
                        <a:spcBef>
                          <a:spcPts val="0"/>
                        </a:spcBef>
                        <a:spcAft>
                          <a:spcPts val="600"/>
                        </a:spcAft>
                        <a:buFont typeface="Arial" panose="020B0604020202020204" pitchFamily="34" charset="0"/>
                        <a:buChar char="•"/>
                      </a:pPr>
                      <a:r>
                        <a:rPr lang="de-AT" sz="1400" b="0" kern="1200" dirty="0">
                          <a:solidFill>
                            <a:schemeClr val="lt1"/>
                          </a:solidFill>
                          <a:effectLst/>
                          <a:latin typeface="Lucida Sans Unicode" panose="020B0602030504020204" pitchFamily="34" charset="0"/>
                          <a:ea typeface="+mn-ea"/>
                          <a:cs typeface="Lucida Sans Unicode" panose="020B0602030504020204" pitchFamily="34" charset="0"/>
                        </a:rPr>
                        <a:t>Distanzmatrix Wien und Wien-Umgebung (DM Wien)</a:t>
                      </a:r>
                    </a:p>
                    <a:p>
                      <a:pPr marL="0" algn="l" rtl="0" eaLnBrk="1" fontAlgn="ctr" latinLnBrk="0" hangingPunct="1">
                        <a:spcBef>
                          <a:spcPts val="0"/>
                        </a:spcBef>
                        <a:spcAft>
                          <a:spcPts val="0"/>
                        </a:spcAft>
                      </a:pPr>
                      <a:endParaRPr lang="de-DE" sz="1600" b="0" i="0" u="none" strike="noStrike" dirty="0">
                        <a:solidFill>
                          <a:schemeClr val="tx1"/>
                        </a:solidFill>
                        <a:effectLst/>
                        <a:latin typeface="Lucida Sans Unicode" panose="020B0602030504020204" pitchFamily="34" charset="0"/>
                        <a:cs typeface="Lucida Sans Unicode" panose="020B0602030504020204" pitchFamily="34" charset="0"/>
                      </a:endParaRPr>
                    </a:p>
                    <a:p>
                      <a:pPr marL="0" marR="0" indent="0" algn="l" rtl="0" eaLnBrk="1" fontAlgn="t" latinLnBrk="0" hangingPunct="1">
                        <a:spcBef>
                          <a:spcPts val="0"/>
                        </a:spcBef>
                        <a:spcAft>
                          <a:spcPts val="0"/>
                        </a:spcAft>
                        <a:buFont typeface="Arial" panose="020B0604020202020204" pitchFamily="34" charset="0"/>
                        <a:buNone/>
                      </a:pPr>
                      <a:r>
                        <a:rPr lang="de-AT" sz="1600" b="1" i="0" u="none" strike="noStrike" kern="1200" baseline="0" dirty="0">
                          <a:solidFill>
                            <a:schemeClr val="tx1"/>
                          </a:solidFill>
                          <a:effectLst/>
                          <a:latin typeface="Lucida Sans Unicode" panose="020B0602030504020204" pitchFamily="34" charset="0"/>
                          <a:cs typeface="Lucida Sans Unicode" panose="020B0602030504020204" pitchFamily="34" charset="0"/>
                        </a:rPr>
                        <a:t>Personalangebot an professionellen Gesundheitsfachkräften</a:t>
                      </a:r>
                    </a:p>
                    <a:p>
                      <a:pPr marL="285750" marR="0" indent="-285750" algn="l" rtl="0" eaLnBrk="1" fontAlgn="t" latinLnBrk="0" hangingPunct="1">
                        <a:spcBef>
                          <a:spcPts val="0"/>
                        </a:spcBef>
                        <a:spcAft>
                          <a:spcPts val="0"/>
                        </a:spcAft>
                        <a:buFont typeface="Arial" panose="020B0604020202020204" pitchFamily="34" charset="0"/>
                        <a:buChar char="•"/>
                      </a:pPr>
                      <a:r>
                        <a:rPr lang="de-AT" sz="1400" b="0" kern="1200" dirty="0">
                          <a:solidFill>
                            <a:schemeClr val="lt1"/>
                          </a:solidFill>
                          <a:effectLst/>
                          <a:latin typeface="Lucida Sans Unicode" panose="020B0602030504020204" pitchFamily="34" charset="0"/>
                          <a:ea typeface="+mn-ea"/>
                          <a:cs typeface="Lucida Sans Unicode" panose="020B0602030504020204" pitchFamily="34" charset="0"/>
                        </a:rPr>
                        <a:t>Krankenanstalten-Kostenstellenstatistik</a:t>
                      </a:r>
                    </a:p>
                    <a:p>
                      <a:pPr marL="285750" marR="0" indent="-285750" algn="l" rtl="0" eaLnBrk="1" fontAlgn="t" latinLnBrk="0" hangingPunct="1">
                        <a:spcBef>
                          <a:spcPts val="0"/>
                        </a:spcBef>
                        <a:spcAft>
                          <a:spcPts val="0"/>
                        </a:spcAft>
                        <a:buFont typeface="Arial" panose="020B0604020202020204" pitchFamily="34" charset="0"/>
                        <a:buChar char="•"/>
                      </a:pPr>
                      <a:r>
                        <a:rPr lang="de-AT" sz="1400" b="1" kern="1200" dirty="0">
                          <a:solidFill>
                            <a:schemeClr val="lt1"/>
                          </a:solidFill>
                          <a:effectLst/>
                          <a:latin typeface="Lucida Sans Unicode" panose="020B0602030504020204" pitchFamily="34" charset="0"/>
                          <a:ea typeface="+mn-ea"/>
                          <a:cs typeface="Lucida Sans Unicode" panose="020B0602030504020204" pitchFamily="34" charset="0"/>
                        </a:rPr>
                        <a:t>Gesundheitsberuferegister</a:t>
                      </a:r>
                    </a:p>
                    <a:p>
                      <a:pPr marL="285750" marR="0" indent="-285750" algn="l" rtl="0" eaLnBrk="1" fontAlgn="t" latinLnBrk="0" hangingPunct="1">
                        <a:spcBef>
                          <a:spcPts val="0"/>
                        </a:spcBef>
                        <a:spcAft>
                          <a:spcPts val="0"/>
                        </a:spcAft>
                        <a:buFont typeface="Arial" panose="020B0604020202020204" pitchFamily="34" charset="0"/>
                        <a:buChar char="•"/>
                      </a:pPr>
                      <a:r>
                        <a:rPr lang="de-AT" sz="1400" b="0" kern="1200" dirty="0">
                          <a:solidFill>
                            <a:schemeClr val="lt1"/>
                          </a:solidFill>
                          <a:effectLst/>
                          <a:latin typeface="Lucida Sans Unicode" panose="020B0602030504020204" pitchFamily="34" charset="0"/>
                          <a:ea typeface="+mn-ea"/>
                          <a:cs typeface="Lucida Sans Unicode" panose="020B0602030504020204" pitchFamily="34" charset="0"/>
                        </a:rPr>
                        <a:t>Hebammenregister</a:t>
                      </a:r>
                    </a:p>
                    <a:p>
                      <a:pPr marL="285750" marR="0" indent="-285750" algn="l" rtl="0" eaLnBrk="1" fontAlgn="t" latinLnBrk="0" hangingPunct="1">
                        <a:spcBef>
                          <a:spcPts val="0"/>
                        </a:spcBef>
                        <a:spcAft>
                          <a:spcPts val="0"/>
                        </a:spcAft>
                        <a:buFont typeface="Arial" panose="020B0604020202020204" pitchFamily="34" charset="0"/>
                        <a:buChar char="•"/>
                      </a:pPr>
                      <a:r>
                        <a:rPr lang="de-AT" sz="1400" b="0" kern="1200" dirty="0">
                          <a:solidFill>
                            <a:schemeClr val="lt1"/>
                          </a:solidFill>
                          <a:effectLst/>
                          <a:latin typeface="Lucida Sans Unicode" panose="020B0602030504020204" pitchFamily="34" charset="0"/>
                          <a:ea typeface="+mn-ea"/>
                          <a:cs typeface="Lucida Sans Unicode" panose="020B0602030504020204" pitchFamily="34" charset="0"/>
                        </a:rPr>
                        <a:t>diverse Listen (z.B. Psychologenliste..)</a:t>
                      </a:r>
                    </a:p>
                    <a:p>
                      <a:pPr marL="285750" marR="0" indent="-285750" algn="l" rtl="0" eaLnBrk="1" fontAlgn="t" latinLnBrk="0" hangingPunct="1">
                        <a:spcBef>
                          <a:spcPts val="0"/>
                        </a:spcBef>
                        <a:spcAft>
                          <a:spcPts val="0"/>
                        </a:spcAft>
                        <a:buFont typeface="Arial" panose="020B0604020202020204" pitchFamily="34" charset="0"/>
                        <a:buChar char="•"/>
                      </a:pPr>
                      <a:r>
                        <a:rPr lang="de-AT" sz="1400" b="0" kern="1200" dirty="0">
                          <a:solidFill>
                            <a:schemeClr val="lt1"/>
                          </a:solidFill>
                          <a:effectLst/>
                          <a:latin typeface="Lucida Sans Unicode" panose="020B0602030504020204" pitchFamily="34" charset="0"/>
                          <a:ea typeface="+mn-ea"/>
                          <a:cs typeface="Lucida Sans Unicode" panose="020B0602030504020204" pitchFamily="34" charset="0"/>
                        </a:rPr>
                        <a:t>Hochschulstatistik</a:t>
                      </a:r>
                    </a:p>
                    <a:p>
                      <a:pPr marL="285750" marR="0" indent="-285750" algn="l" rtl="0" eaLnBrk="1" fontAlgn="t" latinLnBrk="0" hangingPunct="1">
                        <a:spcBef>
                          <a:spcPts val="0"/>
                        </a:spcBef>
                        <a:spcAft>
                          <a:spcPts val="0"/>
                        </a:spcAft>
                        <a:buFont typeface="Arial" panose="020B0604020202020204" pitchFamily="34" charset="0"/>
                        <a:buChar char="•"/>
                      </a:pPr>
                      <a:r>
                        <a:rPr lang="de-AT" sz="1400" b="0" kern="1200" dirty="0">
                          <a:solidFill>
                            <a:schemeClr val="lt1"/>
                          </a:solidFill>
                          <a:effectLst/>
                          <a:latin typeface="Lucida Sans Unicode" panose="020B0602030504020204" pitchFamily="34" charset="0"/>
                          <a:ea typeface="+mn-ea"/>
                          <a:cs typeface="Lucida Sans Unicode" panose="020B0602030504020204" pitchFamily="34" charset="0"/>
                        </a:rPr>
                        <a:t>Schulstatistik</a:t>
                      </a:r>
                    </a:p>
                    <a:p>
                      <a:pPr marL="285750" marR="0" indent="-285750" algn="l" rtl="0" eaLnBrk="1" fontAlgn="t" latinLnBrk="0" hangingPunct="1">
                        <a:spcBef>
                          <a:spcPts val="0"/>
                        </a:spcBef>
                        <a:spcAft>
                          <a:spcPts val="0"/>
                        </a:spcAft>
                        <a:buFont typeface="Arial" panose="020B0604020202020204" pitchFamily="34" charset="0"/>
                        <a:buChar char="•"/>
                      </a:pPr>
                      <a:endParaRPr lang="de-AT" sz="1600" b="0" kern="1200" dirty="0">
                        <a:solidFill>
                          <a:schemeClr val="lt1"/>
                        </a:solidFill>
                        <a:effectLst/>
                        <a:latin typeface="Lucida Sans Unicode" panose="020B0602030504020204" pitchFamily="34" charset="0"/>
                        <a:ea typeface="+mn-ea"/>
                        <a:cs typeface="Lucida Sans Unicode" panose="020B0602030504020204" pitchFamily="34" charset="0"/>
                      </a:endParaRPr>
                    </a:p>
                    <a:p>
                      <a:pPr marL="0" marR="0" indent="0" algn="l" rtl="0" eaLnBrk="1" fontAlgn="t" latinLnBrk="0" hangingPunct="1">
                        <a:spcBef>
                          <a:spcPts val="0"/>
                        </a:spcBef>
                        <a:spcAft>
                          <a:spcPts val="0"/>
                        </a:spcAft>
                      </a:pPr>
                      <a:endParaRPr lang="de-DE" sz="1600" b="0" i="0" u="none" strike="noStrike" dirty="0">
                        <a:solidFill>
                          <a:schemeClr val="tx1"/>
                        </a:solidFill>
                        <a:effectLst/>
                        <a:latin typeface="Lucida Sans Unicode" panose="020B0602030504020204" pitchFamily="34" charset="0"/>
                        <a:cs typeface="Lucida Sans Unicode" panose="020B0602030504020204" pitchFamily="34" charset="0"/>
                      </a:endParaRPr>
                    </a:p>
                  </a:txBody>
                  <a:tcPr/>
                </a:tc>
                <a:tc>
                  <a:txBody>
                    <a:bodyPr/>
                    <a:lstStyle/>
                    <a:p>
                      <a:pPr marL="0" indent="0" algn="l" rtl="0" eaLnBrk="1" fontAlgn="t" latinLnBrk="0" hangingPunct="1">
                        <a:lnSpc>
                          <a:spcPct val="115000"/>
                        </a:lnSpc>
                        <a:spcBef>
                          <a:spcPts val="600"/>
                        </a:spcBef>
                        <a:spcAft>
                          <a:spcPts val="0"/>
                        </a:spcAft>
                        <a:tabLst>
                          <a:tab pos="0" algn="l"/>
                        </a:tabLst>
                      </a:pPr>
                      <a:r>
                        <a:rPr lang="de-AT" sz="1600" b="1" i="0" u="none" strike="noStrike" kern="1200" dirty="0">
                          <a:solidFill>
                            <a:srgbClr val="000000"/>
                          </a:solidFill>
                          <a:effectLst/>
                          <a:latin typeface="Lucida Sans Unicode" panose="020B0602030504020204" pitchFamily="34" charset="0"/>
                          <a:ea typeface="+mn-ea"/>
                          <a:cs typeface="Lucida Sans Unicode" panose="020B0602030504020204" pitchFamily="34" charset="0"/>
                        </a:rPr>
                        <a:t>Familiäre Unterstützung, Betreuung und Pflege</a:t>
                      </a:r>
                    </a:p>
                    <a:p>
                      <a:pPr marL="285750" indent="-285750" algn="l" rtl="0" eaLnBrk="1" fontAlgn="t" latinLnBrk="0" hangingPunct="1">
                        <a:lnSpc>
                          <a:spcPct val="115000"/>
                        </a:lnSpc>
                        <a:spcBef>
                          <a:spcPts val="600"/>
                        </a:spcBef>
                        <a:spcAft>
                          <a:spcPts val="0"/>
                        </a:spcAft>
                        <a:buFont typeface="Arial" panose="020B0604020202020204" pitchFamily="34" charset="0"/>
                        <a:buChar char="•"/>
                        <a:tabLst>
                          <a:tab pos="0" algn="l"/>
                        </a:tabLst>
                      </a:pPr>
                      <a:r>
                        <a:rPr lang="de-AT" sz="1400" b="0" kern="1200" dirty="0">
                          <a:solidFill>
                            <a:schemeClr val="lt1"/>
                          </a:solidFill>
                          <a:effectLst/>
                          <a:latin typeface="Lucida Sans Unicode" panose="020B0602030504020204" pitchFamily="34" charset="0"/>
                          <a:ea typeface="+mn-ea"/>
                          <a:cs typeface="Lucida Sans Unicode" panose="020B0602030504020204" pitchFamily="34" charset="0"/>
                        </a:rPr>
                        <a:t>Mikrozensus</a:t>
                      </a:r>
                    </a:p>
                    <a:p>
                      <a:pPr marL="285750" indent="-285750" algn="l" rtl="0" eaLnBrk="1" fontAlgn="t" latinLnBrk="0" hangingPunct="1">
                        <a:lnSpc>
                          <a:spcPct val="115000"/>
                        </a:lnSpc>
                        <a:spcBef>
                          <a:spcPts val="600"/>
                        </a:spcBef>
                        <a:spcAft>
                          <a:spcPts val="0"/>
                        </a:spcAft>
                        <a:buFont typeface="Arial" panose="020B0604020202020204" pitchFamily="34" charset="0"/>
                        <a:buChar char="•"/>
                        <a:tabLst>
                          <a:tab pos="0" algn="l"/>
                        </a:tabLst>
                      </a:pPr>
                      <a:r>
                        <a:rPr lang="de-AT" sz="1400" b="0" kern="1200" dirty="0">
                          <a:solidFill>
                            <a:schemeClr val="lt1"/>
                          </a:solidFill>
                          <a:effectLst/>
                          <a:latin typeface="Lucida Sans Unicode" panose="020B0602030504020204" pitchFamily="34" charset="0"/>
                          <a:ea typeface="+mn-ea"/>
                          <a:cs typeface="Lucida Sans Unicode" panose="020B0602030504020204" pitchFamily="34" charset="0"/>
                        </a:rPr>
                        <a:t>Befragungen</a:t>
                      </a:r>
                      <a:endParaRPr lang="de-DE" sz="1400" b="0" kern="1200" dirty="0">
                        <a:solidFill>
                          <a:schemeClr val="lt1"/>
                        </a:solidFill>
                        <a:effectLst/>
                        <a:latin typeface="Lucida Sans Unicode" panose="020B0602030504020204" pitchFamily="34" charset="0"/>
                        <a:ea typeface="+mn-ea"/>
                        <a:cs typeface="Lucida Sans Unicode" panose="020B0602030504020204" pitchFamily="34" charset="0"/>
                      </a:endParaRPr>
                    </a:p>
                    <a:p>
                      <a:pPr marL="274320" indent="-182880" algn="l" rtl="0" eaLnBrk="1" fontAlgn="t" latinLnBrk="0" hangingPunct="1">
                        <a:lnSpc>
                          <a:spcPct val="115000"/>
                        </a:lnSpc>
                        <a:spcBef>
                          <a:spcPts val="0"/>
                        </a:spcBef>
                        <a:spcAft>
                          <a:spcPts val="0"/>
                        </a:spcAft>
                      </a:pPr>
                      <a:endParaRPr lang="de-DE" sz="1600" b="0" i="0" u="none" strike="noStrike" dirty="0">
                        <a:effectLst/>
                        <a:latin typeface="Lucida Sans Unicode" panose="020B0602030504020204" pitchFamily="34" charset="0"/>
                        <a:cs typeface="Lucida Sans Unicode" panose="020B0602030504020204" pitchFamily="34" charset="0"/>
                      </a:endParaRPr>
                    </a:p>
                    <a:p>
                      <a:pPr marL="0" algn="l" rtl="0" eaLnBrk="1" fontAlgn="t" latinLnBrk="0" hangingPunct="1">
                        <a:lnSpc>
                          <a:spcPct val="115000"/>
                        </a:lnSpc>
                        <a:spcBef>
                          <a:spcPts val="0"/>
                        </a:spcBef>
                        <a:spcAft>
                          <a:spcPts val="0"/>
                        </a:spcAft>
                      </a:pPr>
                      <a:r>
                        <a:rPr lang="de-AT" sz="1600" b="1" i="0" u="none" strike="noStrike" kern="1200" dirty="0">
                          <a:solidFill>
                            <a:srgbClr val="000000"/>
                          </a:solidFill>
                          <a:effectLst/>
                          <a:latin typeface="Lucida Sans Unicode" panose="020B0602030504020204" pitchFamily="34" charset="0"/>
                          <a:ea typeface="+mn-ea"/>
                          <a:cs typeface="Lucida Sans Unicode" panose="020B0602030504020204" pitchFamily="34" charset="0"/>
                        </a:rPr>
                        <a:t>Soziale Netzwerke</a:t>
                      </a:r>
                      <a:br>
                        <a:rPr lang="de-AT" sz="1600" b="1" i="0" u="none" strike="noStrike" kern="1200" dirty="0">
                          <a:solidFill>
                            <a:srgbClr val="000000"/>
                          </a:solidFill>
                          <a:effectLst/>
                          <a:latin typeface="Lucida Sans Unicode" panose="020B0602030504020204" pitchFamily="34" charset="0"/>
                          <a:ea typeface="+mn-ea"/>
                          <a:cs typeface="Lucida Sans Unicode" panose="020B0602030504020204" pitchFamily="34" charset="0"/>
                        </a:rPr>
                      </a:br>
                      <a:endParaRPr lang="de-DE" sz="1600" b="0" i="0" u="none" strike="noStrike" dirty="0">
                        <a:effectLst/>
                        <a:latin typeface="Lucida Sans Unicode" panose="020B0602030504020204" pitchFamily="34" charset="0"/>
                        <a:cs typeface="Lucida Sans Unicode" panose="020B0602030504020204" pitchFamily="34" charset="0"/>
                      </a:endParaRPr>
                    </a:p>
                    <a:p>
                      <a:pPr marL="285750" lvl="0" indent="-285750">
                        <a:buFont typeface="Arial" panose="020B0604020202020204" pitchFamily="34" charset="0"/>
                        <a:buChar char="•"/>
                      </a:pPr>
                      <a:r>
                        <a:rPr lang="en-PH" sz="1400" b="0" kern="1200" dirty="0">
                          <a:solidFill>
                            <a:schemeClr val="lt1"/>
                          </a:solidFill>
                          <a:effectLst/>
                          <a:latin typeface="Lucida Sans Unicode" panose="020B0602030504020204" pitchFamily="34" charset="0"/>
                          <a:ea typeface="+mn-ea"/>
                          <a:cs typeface="Lucida Sans Unicode" panose="020B0602030504020204" pitchFamily="34" charset="0"/>
                        </a:rPr>
                        <a:t>Survey of Health, Ageing and Retirement in Europe (SHARE)</a:t>
                      </a:r>
                    </a:p>
                    <a:p>
                      <a:pPr marL="285750" lvl="0" indent="-285750">
                        <a:buFont typeface="Arial" panose="020B0604020202020204" pitchFamily="34" charset="0"/>
                        <a:buChar char="•"/>
                      </a:pPr>
                      <a:r>
                        <a:rPr lang="en-PH" sz="1400" b="0" kern="1200" dirty="0">
                          <a:solidFill>
                            <a:schemeClr val="lt1"/>
                          </a:solidFill>
                          <a:effectLst/>
                          <a:latin typeface="Lucida Sans Unicode" panose="020B0602030504020204" pitchFamily="34" charset="0"/>
                          <a:ea typeface="+mn-ea"/>
                          <a:cs typeface="Lucida Sans Unicode" panose="020B0602030504020204" pitchFamily="34" charset="0"/>
                        </a:rPr>
                        <a:t>Community Statistics on Income an Living Conditions (SILC</a:t>
                      </a:r>
                      <a:endParaRPr lang="de-DE" sz="1400" b="0" kern="1200" dirty="0">
                        <a:solidFill>
                          <a:schemeClr val="lt1"/>
                        </a:solidFill>
                        <a:effectLst/>
                        <a:latin typeface="Lucida Sans Unicode" panose="020B0602030504020204" pitchFamily="34" charset="0"/>
                        <a:ea typeface="+mn-ea"/>
                        <a:cs typeface="Lucida Sans Unicode" panose="020B0602030504020204" pitchFamily="34" charset="0"/>
                      </a:endParaRPr>
                    </a:p>
                    <a:p>
                      <a:pPr marL="91440" marR="0" indent="0" algn="l" rtl="0" eaLnBrk="1" fontAlgn="auto" latinLnBrk="0" hangingPunct="1">
                        <a:spcBef>
                          <a:spcPts val="0"/>
                        </a:spcBef>
                        <a:spcAft>
                          <a:spcPts val="0"/>
                        </a:spcAft>
                        <a:buFont typeface="Arial" panose="020B0604020202020204" pitchFamily="34" charset="0"/>
                        <a:buNone/>
                      </a:pPr>
                      <a:endParaRPr lang="de-AT" sz="1600" b="0" i="0" u="none" strike="noStrike" kern="1200" dirty="0">
                        <a:solidFill>
                          <a:schemeClr val="tx1"/>
                        </a:solidFill>
                        <a:effectLst/>
                        <a:latin typeface="Lucida Sans Unicode" pitchFamily="34" charset="0"/>
                        <a:ea typeface="+mn-ea"/>
                        <a:cs typeface="Lucida Sans Unicode" pitchFamily="34" charset="0"/>
                      </a:endParaRPr>
                    </a:p>
                    <a:p>
                      <a:pPr marL="91440" marR="0" indent="0" algn="l" rtl="0" eaLnBrk="1" fontAlgn="auto" latinLnBrk="0" hangingPunct="1">
                        <a:spcBef>
                          <a:spcPts val="0"/>
                        </a:spcBef>
                        <a:spcAft>
                          <a:spcPts val="0"/>
                        </a:spcAft>
                        <a:buFont typeface="Arial" panose="020B0604020202020204" pitchFamily="34" charset="0"/>
                        <a:buNone/>
                      </a:pPr>
                      <a:r>
                        <a:rPr lang="de-AT" sz="1600" b="1" i="0" u="none" strike="noStrike" kern="1200" dirty="0">
                          <a:solidFill>
                            <a:srgbClr val="000000"/>
                          </a:solidFill>
                          <a:effectLst/>
                          <a:latin typeface="Lucida Sans Unicode" panose="020B0602030504020204" pitchFamily="34" charset="0"/>
                          <a:ea typeface="+mn-ea"/>
                          <a:cs typeface="Lucida Sans Unicode" panose="020B0602030504020204" pitchFamily="34" charset="0"/>
                        </a:rPr>
                        <a:t>Selbständige Lebensführung im Alter</a:t>
                      </a:r>
                      <a:br>
                        <a:rPr lang="de-AT" sz="1600" b="1" i="0" u="none" strike="noStrike" kern="1200" dirty="0">
                          <a:solidFill>
                            <a:srgbClr val="000000"/>
                          </a:solidFill>
                          <a:effectLst/>
                          <a:latin typeface="Lucida Sans Unicode" panose="020B0602030504020204" pitchFamily="34" charset="0"/>
                          <a:ea typeface="+mn-ea"/>
                          <a:cs typeface="Lucida Sans Unicode" panose="020B0602030504020204" pitchFamily="34" charset="0"/>
                        </a:rPr>
                      </a:br>
                      <a:endParaRPr lang="de-AT" sz="1600" b="1" i="0" u="none" strike="noStrike" kern="1200" dirty="0">
                        <a:solidFill>
                          <a:srgbClr val="000000"/>
                        </a:solidFill>
                        <a:effectLst/>
                        <a:latin typeface="Lucida Sans Unicode" panose="020B0602030504020204" pitchFamily="34" charset="0"/>
                        <a:ea typeface="+mn-ea"/>
                        <a:cs typeface="Lucida Sans Unicode" panose="020B0602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AT" sz="1400" b="0" i="0" u="none" strike="noStrike" kern="1200" dirty="0">
                          <a:solidFill>
                            <a:schemeClr val="lt1"/>
                          </a:solidFill>
                          <a:effectLst/>
                          <a:latin typeface="Lucida Sans Unicode" panose="020B0602030504020204" pitchFamily="34" charset="0"/>
                          <a:ea typeface="+mn-ea"/>
                          <a:cs typeface="Lucida Sans Unicode" panose="020B0602030504020204" pitchFamily="34" charset="0"/>
                        </a:rPr>
                        <a:t>Kürzeste-Wege-Matrix Öffentlicher Verkehr 2020, 2025 (ÖVKWM 20/25) ((ÖVKWM 20/25))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AT" sz="1400" b="0" kern="1200" dirty="0">
                          <a:solidFill>
                            <a:schemeClr val="lt1"/>
                          </a:solidFill>
                          <a:effectLst/>
                          <a:latin typeface="Lucida Sans Unicode" panose="020B0602030504020204" pitchFamily="34" charset="0"/>
                          <a:ea typeface="+mn-ea"/>
                          <a:cs typeface="Lucida Sans Unicode" panose="020B0602030504020204" pitchFamily="34" charset="0"/>
                        </a:rPr>
                        <a:t>Mikrozensus</a:t>
                      </a:r>
                      <a:endParaRPr lang="de-DE" sz="1400" b="0" i="0" u="none" strike="noStrike" kern="1200" dirty="0">
                        <a:solidFill>
                          <a:schemeClr val="lt1"/>
                        </a:solidFill>
                        <a:effectLst/>
                        <a:latin typeface="Lucida Sans Unicode" panose="020B0602030504020204" pitchFamily="34" charset="0"/>
                        <a:ea typeface="+mn-ea"/>
                        <a:cs typeface="Lucida Sans Unicode" panose="020B0602030504020204" pitchFamily="34" charset="0"/>
                      </a:endParaRPr>
                    </a:p>
                    <a:p>
                      <a:endParaRPr lang="de-DE" sz="1600" dirty="0">
                        <a:latin typeface="Lucida Sans Unicode" panose="020B0602030504020204" pitchFamily="34" charset="0"/>
                        <a:cs typeface="Lucida Sans Unicode" panose="020B0602030504020204" pitchFamily="34" charset="0"/>
                      </a:endParaRPr>
                    </a:p>
                  </a:txBody>
                  <a:tcPr/>
                </a:tc>
                <a:extLst>
                  <a:ext uri="{0D108BD9-81ED-4DB2-BD59-A6C34878D82A}">
                    <a16:rowId xmlns:a16="http://schemas.microsoft.com/office/drawing/2014/main" val="1616105816"/>
                  </a:ext>
                </a:extLst>
              </a:tr>
            </a:tbl>
          </a:graphicData>
        </a:graphic>
      </p:graphicFrame>
      <p:sp>
        <p:nvSpPr>
          <p:cNvPr id="5" name="Rechteck 4">
            <a:extLst>
              <a:ext uri="{FF2B5EF4-FFF2-40B4-BE49-F238E27FC236}">
                <a16:creationId xmlns:a16="http://schemas.microsoft.com/office/drawing/2014/main" id="{A5B62F89-4798-49CF-BF93-88FD085773CA}"/>
              </a:ext>
            </a:extLst>
          </p:cNvPr>
          <p:cNvSpPr/>
          <p:nvPr/>
        </p:nvSpPr>
        <p:spPr>
          <a:xfrm>
            <a:off x="8102290" y="211828"/>
            <a:ext cx="3873190" cy="55693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00F7E750-4DE4-46F9-A932-630303FC15FD}"/>
              </a:ext>
            </a:extLst>
          </p:cNvPr>
          <p:cNvSpPr/>
          <p:nvPr/>
        </p:nvSpPr>
        <p:spPr>
          <a:xfrm>
            <a:off x="4159405" y="179832"/>
            <a:ext cx="3873190" cy="56013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34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Beispiele: Diagnosen‐ und Leistungsdokumentation</a:t>
            </a:r>
            <a:br>
              <a:rPr lang="de-DE" dirty="0"/>
            </a:br>
            <a:r>
              <a:rPr lang="de-AT" sz="2800" dirty="0"/>
              <a:t>MTD-Prognose: Logopädie		 Physiotherapie</a:t>
            </a:r>
            <a:endParaRPr lang="de-AT" dirty="0"/>
          </a:p>
        </p:txBody>
      </p:sp>
      <p:sp>
        <p:nvSpPr>
          <p:cNvPr id="6" name="Textplatzhalter 5">
            <a:extLst>
              <a:ext uri="{FF2B5EF4-FFF2-40B4-BE49-F238E27FC236}">
                <a16:creationId xmlns:a16="http://schemas.microsoft.com/office/drawing/2014/main" id="{18866029-26CD-4E9D-A6F4-CC0D388AD7E4}"/>
              </a:ext>
            </a:extLst>
          </p:cNvPr>
          <p:cNvSpPr>
            <a:spLocks noGrp="1"/>
          </p:cNvSpPr>
          <p:nvPr>
            <p:ph type="body" sz="quarter" idx="20"/>
          </p:nvPr>
        </p:nvSpPr>
        <p:spPr>
          <a:xfrm rot="16200000">
            <a:off x="10312798" y="4681306"/>
            <a:ext cx="3092739" cy="175374"/>
          </a:xfrm>
        </p:spPr>
        <p:txBody>
          <a:bodyPr/>
          <a:lstStyle/>
          <a:p>
            <a:r>
              <a:rPr lang="de-DE" sz="800" u="sng" dirty="0">
                <a:effectLst/>
                <a:latin typeface="Lucida Sans Unicode" panose="020B0602030504020204" pitchFamily="34" charset="0"/>
                <a:cs typeface="Lucida Sans Unicode" panose="020B0602030504020204" pitchFamily="34" charset="0"/>
                <a:hlinkClick r:id="rId2"/>
              </a:rPr>
              <a:t>https://jasmin.goeg.at/1789/</a:t>
            </a:r>
            <a:endParaRPr lang="de-DE" dirty="0"/>
          </a:p>
        </p:txBody>
      </p:sp>
      <p:pic>
        <p:nvPicPr>
          <p:cNvPr id="9" name="Grafik 8">
            <a:extLst>
              <a:ext uri="{FF2B5EF4-FFF2-40B4-BE49-F238E27FC236}">
                <a16:creationId xmlns:a16="http://schemas.microsoft.com/office/drawing/2014/main" id="{55C067DE-8759-463B-A3B2-F85498895B64}"/>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4700"/>
                    </a14:imgEffect>
                  </a14:imgLayer>
                </a14:imgProps>
              </a:ext>
            </a:extLst>
          </a:blip>
          <a:srcRect r="13110"/>
          <a:stretch/>
        </p:blipFill>
        <p:spPr>
          <a:xfrm>
            <a:off x="4979670" y="1610995"/>
            <a:ext cx="6640830" cy="5135880"/>
          </a:xfrm>
          <a:prstGeom prst="rect">
            <a:avLst/>
          </a:prstGeom>
        </p:spPr>
      </p:pic>
      <p:pic>
        <p:nvPicPr>
          <p:cNvPr id="10" name="Grafik 9">
            <a:extLst>
              <a:ext uri="{FF2B5EF4-FFF2-40B4-BE49-F238E27FC236}">
                <a16:creationId xmlns:a16="http://schemas.microsoft.com/office/drawing/2014/main" id="{803B29F8-A01F-4408-A9B0-5B0ADC2D9575}"/>
              </a:ext>
            </a:extLst>
          </p:cNvPr>
          <p:cNvPicPr>
            <a:picLocks noChangeAspect="1"/>
          </p:cNvPicPr>
          <p:nvPr/>
        </p:nvPicPr>
        <p:blipFill rotWithShape="1">
          <a:blip r:embed="rId5">
            <a:clrChange>
              <a:clrFrom>
                <a:srgbClr val="FFFFFF"/>
              </a:clrFrom>
              <a:clrTo>
                <a:srgbClr val="FFFFFF">
                  <a:alpha val="0"/>
                </a:srgbClr>
              </a:clrTo>
            </a:clrChange>
            <a:alphaModFix/>
          </a:blip>
          <a:srcRect l="24670"/>
          <a:stretch/>
        </p:blipFill>
        <p:spPr>
          <a:xfrm>
            <a:off x="255269" y="1601469"/>
            <a:ext cx="5148296" cy="5220000"/>
          </a:xfrm>
          <a:prstGeom prst="rect">
            <a:avLst/>
          </a:prstGeom>
        </p:spPr>
      </p:pic>
    </p:spTree>
    <p:extLst>
      <p:ext uri="{BB962C8B-B14F-4D97-AF65-F5344CB8AC3E}">
        <p14:creationId xmlns:p14="http://schemas.microsoft.com/office/powerpoint/2010/main" val="3319311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827AD6-FFA3-4857-AE54-5DA7DB1DF398}"/>
              </a:ext>
            </a:extLst>
          </p:cNvPr>
          <p:cNvSpPr>
            <a:spLocks noGrp="1"/>
          </p:cNvSpPr>
          <p:nvPr>
            <p:ph type="title"/>
          </p:nvPr>
        </p:nvSpPr>
        <p:spPr/>
        <p:txBody>
          <a:bodyPr/>
          <a:lstStyle/>
          <a:p>
            <a:pPr>
              <a:defRPr/>
            </a:pPr>
            <a:r>
              <a:rPr lang="de-AT" dirty="0">
                <a:solidFill>
                  <a:schemeClr val="tx1">
                    <a:lumMod val="75000"/>
                    <a:lumOff val="25000"/>
                  </a:schemeClr>
                </a:solidFill>
              </a:rPr>
              <a:t>Beispiele Pflegepersonalbedarfsprognose </a:t>
            </a:r>
            <a:br>
              <a:rPr lang="de-AT" dirty="0">
                <a:solidFill>
                  <a:schemeClr val="tx1">
                    <a:lumMod val="75000"/>
                    <a:lumOff val="25000"/>
                  </a:schemeClr>
                </a:solidFill>
              </a:rPr>
            </a:br>
            <a:r>
              <a:rPr lang="de-AT" dirty="0">
                <a:solidFill>
                  <a:schemeClr val="tx1">
                    <a:lumMod val="75000"/>
                    <a:lumOff val="25000"/>
                  </a:schemeClr>
                </a:solidFill>
              </a:rPr>
              <a:t>Österreich, 2017</a:t>
            </a:r>
            <a:endParaRPr lang="de-AT" dirty="0"/>
          </a:p>
        </p:txBody>
      </p:sp>
      <p:sp>
        <p:nvSpPr>
          <p:cNvPr id="6" name="Inhaltsplatzhalter 5">
            <a:extLst>
              <a:ext uri="{FF2B5EF4-FFF2-40B4-BE49-F238E27FC236}">
                <a16:creationId xmlns:a16="http://schemas.microsoft.com/office/drawing/2014/main" id="{C48C1371-9F35-4BF3-9741-3DAA2ABA2421}"/>
              </a:ext>
            </a:extLst>
          </p:cNvPr>
          <p:cNvSpPr>
            <a:spLocks noGrp="1"/>
          </p:cNvSpPr>
          <p:nvPr>
            <p:ph sz="half" idx="1"/>
          </p:nvPr>
        </p:nvSpPr>
        <p:spPr>
          <a:xfrm>
            <a:off x="838200" y="1825625"/>
            <a:ext cx="5181600" cy="4351338"/>
          </a:xfrm>
        </p:spPr>
        <p:txBody>
          <a:bodyPr>
            <a:normAutofit/>
          </a:bodyPr>
          <a:lstStyle/>
          <a:p>
            <a:pPr marL="0" indent="0">
              <a:buNone/>
            </a:pPr>
            <a:r>
              <a:rPr lang="de-AT" b="1" dirty="0">
                <a:solidFill>
                  <a:srgbClr val="E6320F"/>
                </a:solidFill>
                <a:effectLst/>
                <a:latin typeface="Lucida Sans Unicode" panose="020B0602030504020204" pitchFamily="34" charset="0"/>
                <a:ea typeface="Times New Roman" panose="02020603050405020304" pitchFamily="18" charset="0"/>
                <a:cs typeface="Lucida Sans Unicode" panose="020B0602030504020204" pitchFamily="34" charset="0"/>
              </a:rPr>
              <a:t>Planungsgrundlagen</a:t>
            </a:r>
          </a:p>
          <a:p>
            <a:r>
              <a:rPr lang="de-AT" b="1" dirty="0">
                <a:effectLst/>
                <a:latin typeface="Lucida Sans Unicode" panose="020B0602030504020204" pitchFamily="34" charset="0"/>
                <a:ea typeface="Times New Roman" panose="02020603050405020304" pitchFamily="18" charset="0"/>
                <a:cs typeface="Lucida Sans Unicode" panose="020B0602030504020204" pitchFamily="34" charset="0"/>
              </a:rPr>
              <a:t>Demografische Entwicklung</a:t>
            </a:r>
            <a:endParaRPr lang="de-DE" b="1" dirty="0">
              <a:latin typeface="Lucida Sans Unicode" panose="020B0602030504020204" pitchFamily="34" charset="0"/>
              <a:ea typeface="Times New Roman" panose="02020603050405020304" pitchFamily="18" charset="0"/>
              <a:cs typeface="Lucida Sans Unicode" panose="020B0602030504020204" pitchFamily="34" charset="0"/>
            </a:endParaRPr>
          </a:p>
          <a:p>
            <a:r>
              <a:rPr lang="de-AT" b="1" dirty="0">
                <a:solidFill>
                  <a:schemeClr val="accent6">
                    <a:lumMod val="50000"/>
                  </a:schemeClr>
                </a:solidFill>
                <a:effectLst/>
                <a:latin typeface="Lucida Sans Unicode" panose="020B0602030504020204" pitchFamily="34" charset="0"/>
                <a:ea typeface="Times New Roman" panose="02020603050405020304" pitchFamily="18" charset="0"/>
                <a:cs typeface="Lucida Sans Unicode" panose="020B0602030504020204" pitchFamily="34" charset="0"/>
              </a:rPr>
              <a:t>Entwicklung der Inanspruchnahme</a:t>
            </a:r>
          </a:p>
          <a:p>
            <a:r>
              <a:rPr lang="de-AT" b="1" dirty="0">
                <a:solidFill>
                  <a:srgbClr val="E6320F"/>
                </a:solidFill>
                <a:effectLst/>
                <a:latin typeface="Lucida Sans Unicode" panose="020B0602030504020204" pitchFamily="34" charset="0"/>
                <a:ea typeface="Times New Roman" panose="02020603050405020304" pitchFamily="18" charset="0"/>
                <a:cs typeface="Lucida Sans Unicode" panose="020B0602030504020204" pitchFamily="34" charset="0"/>
              </a:rPr>
              <a:t>Anzahl und Altersstruktur des Pflege- und Betreuungspersonals</a:t>
            </a:r>
            <a:endParaRPr lang="de-DE" b="1" dirty="0">
              <a:solidFill>
                <a:srgbClr val="E6320F"/>
              </a:solidFill>
              <a:effectLst/>
              <a:latin typeface="Lucida Sans Unicode" panose="020B0602030504020204" pitchFamily="34" charset="0"/>
              <a:ea typeface="Times New Roman" panose="02020603050405020304" pitchFamily="18" charset="0"/>
              <a:cs typeface="Lucida Sans Unicode" panose="020B0602030504020204" pitchFamily="34" charset="0"/>
            </a:endParaRPr>
          </a:p>
          <a:p>
            <a:r>
              <a:rPr lang="de-AT" b="1" dirty="0">
                <a:solidFill>
                  <a:schemeClr val="accent1">
                    <a:lumMod val="50000"/>
                  </a:schemeClr>
                </a:solidFill>
                <a:effectLst/>
                <a:latin typeface="Lucida Sans Unicode" panose="020B0602030504020204" pitchFamily="34" charset="0"/>
                <a:ea typeface="Times New Roman" panose="02020603050405020304" pitchFamily="18" charset="0"/>
                <a:cs typeface="Lucida Sans Unicode" panose="020B0602030504020204" pitchFamily="34" charset="0"/>
              </a:rPr>
              <a:t>Ausbildung</a:t>
            </a:r>
            <a:endParaRPr lang="de-DE" b="1" dirty="0">
              <a:solidFill>
                <a:schemeClr val="accent1">
                  <a:lumMod val="50000"/>
                </a:schemeClr>
              </a:solidFill>
              <a:effectLst/>
              <a:latin typeface="Lucida Sans Unicode" panose="020B0602030504020204" pitchFamily="34" charset="0"/>
              <a:ea typeface="Times New Roman" panose="02020603050405020304" pitchFamily="18" charset="0"/>
              <a:cs typeface="Lucida Sans Unicode" panose="020B0602030504020204" pitchFamily="34" charset="0"/>
            </a:endParaRPr>
          </a:p>
          <a:p>
            <a:endParaRPr lang="de-DE" b="1" dirty="0">
              <a:solidFill>
                <a:srgbClr val="E6320F"/>
              </a:solidFill>
              <a:effectLst/>
              <a:latin typeface="Lucida Sans Unicode" panose="020B0602030504020204" pitchFamily="34" charset="0"/>
              <a:ea typeface="Times New Roman" panose="02020603050405020304" pitchFamily="18" charset="0"/>
              <a:cs typeface="Lucida Sans Unicode" panose="020B0602030504020204" pitchFamily="34" charset="0"/>
            </a:endParaRPr>
          </a:p>
          <a:p>
            <a:pPr marL="0" indent="0">
              <a:buNone/>
            </a:pPr>
            <a:endParaRPr lang="de-DE" sz="2400" dirty="0">
              <a:latin typeface="Lucida Sans Unicode" panose="020B0602030504020204" pitchFamily="34" charset="0"/>
              <a:cs typeface="Lucida Sans Unicode" panose="020B0602030504020204" pitchFamily="34" charset="0"/>
            </a:endParaRPr>
          </a:p>
        </p:txBody>
      </p:sp>
      <p:sp>
        <p:nvSpPr>
          <p:cNvPr id="7" name="Inhaltsplatzhalter 6">
            <a:extLst>
              <a:ext uri="{FF2B5EF4-FFF2-40B4-BE49-F238E27FC236}">
                <a16:creationId xmlns:a16="http://schemas.microsoft.com/office/drawing/2014/main" id="{A6933986-9E42-47A2-AACB-B3E240204EEB}"/>
              </a:ext>
            </a:extLst>
          </p:cNvPr>
          <p:cNvSpPr>
            <a:spLocks noGrp="1"/>
          </p:cNvSpPr>
          <p:nvPr>
            <p:ph sz="half" idx="2"/>
          </p:nvPr>
        </p:nvSpPr>
        <p:spPr/>
        <p:txBody>
          <a:bodyPr/>
          <a:lstStyle/>
          <a:p>
            <a:pPr marL="0" indent="0">
              <a:buNone/>
            </a:pPr>
            <a:r>
              <a:rPr lang="de-DE" dirty="0">
                <a:latin typeface="Lucida Sans Unicode" panose="020B0602030504020204" pitchFamily="34" charset="0"/>
                <a:cs typeface="Lucida Sans Unicode" panose="020B0602030504020204" pitchFamily="34" charset="0"/>
              </a:rPr>
              <a:t>Datenquellen</a:t>
            </a:r>
          </a:p>
          <a:p>
            <a:r>
              <a:rPr lang="de-DE" sz="2000" b="0" i="0" kern="1200" dirty="0">
                <a:effectLst/>
                <a:latin typeface="Lucida Sans Unicode" panose="020B0602030504020204" pitchFamily="34" charset="0"/>
                <a:cs typeface="Lucida Sans Unicode" panose="020B0602030504020204" pitchFamily="34" charset="0"/>
              </a:rPr>
              <a:t>Bevölkerungsprognose</a:t>
            </a:r>
          </a:p>
          <a:p>
            <a:pPr marL="373062" marR="0" lvl="0" indent="-285750" algn="l" defTabSz="914400" rtl="0" eaLnBrk="1" fontAlgn="auto" latinLnBrk="0" hangingPunct="1">
              <a:lnSpc>
                <a:spcPct val="115000"/>
              </a:lnSpc>
              <a:spcBef>
                <a:spcPts val="600"/>
              </a:spcBef>
              <a:spcAft>
                <a:spcPts val="0"/>
              </a:spcAft>
              <a:buClrTx/>
              <a:buSzTx/>
              <a:buFont typeface="Arial" panose="020B0604020202020204" pitchFamily="34" charset="0"/>
              <a:buChar char="•"/>
              <a:tabLst/>
              <a:defRPr/>
            </a:pPr>
            <a:r>
              <a:rPr lang="de-AT" sz="2000" b="0" i="0" kern="1200" dirty="0">
                <a:solidFill>
                  <a:schemeClr val="accent6">
                    <a:lumMod val="50000"/>
                  </a:schemeClr>
                </a:solidFill>
                <a:effectLst/>
                <a:latin typeface="Lucida Sans Unicode" panose="020B0602030504020204" pitchFamily="34" charset="0"/>
                <a:cs typeface="Lucida Sans Unicode" panose="020B0602030504020204" pitchFamily="34" charset="0"/>
              </a:rPr>
              <a:t>Diagnosen‐ und Leistungsdokumentation</a:t>
            </a:r>
            <a:endParaRPr lang="de-DE" sz="2000" b="0" i="0" kern="1200" dirty="0">
              <a:solidFill>
                <a:schemeClr val="accent6">
                  <a:lumMod val="50000"/>
                </a:schemeClr>
              </a:solidFill>
              <a:effectLst/>
              <a:latin typeface="Lucida Sans Unicode" panose="020B0602030504020204" pitchFamily="34" charset="0"/>
              <a:cs typeface="Lucida Sans Unicode" panose="020B0602030504020204" pitchFamily="34" charset="0"/>
            </a:endParaRPr>
          </a:p>
          <a:p>
            <a:pPr marL="373062" lvl="0" indent="-285750">
              <a:lnSpc>
                <a:spcPct val="115000"/>
              </a:lnSpc>
              <a:spcBef>
                <a:spcPts val="0"/>
              </a:spcBef>
              <a:spcAft>
                <a:spcPts val="600"/>
              </a:spcAft>
              <a:buFont typeface="Arial" panose="020B0604020202020204" pitchFamily="34" charset="0"/>
              <a:buChar char="•"/>
            </a:pPr>
            <a:r>
              <a:rPr lang="de-DE" sz="2000" b="0" i="0" kern="1200" dirty="0">
                <a:solidFill>
                  <a:schemeClr val="accent6">
                    <a:lumMod val="50000"/>
                  </a:schemeClr>
                </a:solidFill>
                <a:effectLst/>
                <a:latin typeface="Lucida Sans Unicode" panose="020B0602030504020204" pitchFamily="34" charset="0"/>
                <a:cs typeface="Lucida Sans Unicode" panose="020B0602030504020204" pitchFamily="34" charset="0"/>
              </a:rPr>
              <a:t>Pflegedienstleistungsstatistik, Bundespflegegeld</a:t>
            </a:r>
          </a:p>
          <a:p>
            <a:pPr marL="373062" lvl="0" indent="-285750">
              <a:lnSpc>
                <a:spcPct val="115000"/>
              </a:lnSpc>
              <a:spcBef>
                <a:spcPts val="0"/>
              </a:spcBef>
              <a:spcAft>
                <a:spcPts val="600"/>
              </a:spcAft>
              <a:buFont typeface="Arial" panose="020B0604020202020204" pitchFamily="34" charset="0"/>
              <a:buChar char="•"/>
            </a:pPr>
            <a:r>
              <a:rPr lang="de-DE" dirty="0">
                <a:solidFill>
                  <a:schemeClr val="accent3"/>
                </a:solidFill>
                <a:latin typeface="Lucida Sans Unicode" panose="020B0602030504020204" pitchFamily="34" charset="0"/>
                <a:cs typeface="Lucida Sans Unicode" panose="020B0602030504020204" pitchFamily="34" charset="0"/>
              </a:rPr>
              <a:t>Krankenanstaltenstatistik, Pflegedienstleistungsstatistik, Erhebungen (insb. Alter)</a:t>
            </a:r>
          </a:p>
          <a:p>
            <a:pPr marL="373062" lvl="0" indent="-285750">
              <a:lnSpc>
                <a:spcPct val="115000"/>
              </a:lnSpc>
              <a:spcBef>
                <a:spcPts val="0"/>
              </a:spcBef>
              <a:spcAft>
                <a:spcPts val="600"/>
              </a:spcAft>
              <a:buFont typeface="Arial" panose="020B0604020202020204" pitchFamily="34" charset="0"/>
              <a:buChar char="•"/>
            </a:pPr>
            <a:r>
              <a:rPr lang="de-DE" sz="2000" b="0" i="0" kern="1200" dirty="0">
                <a:solidFill>
                  <a:schemeClr val="accent1">
                    <a:lumMod val="50000"/>
                  </a:schemeClr>
                </a:solidFill>
                <a:effectLst/>
                <a:latin typeface="Lucida Sans Unicode" panose="020B0602030504020204" pitchFamily="34" charset="0"/>
                <a:cs typeface="Lucida Sans Unicode" panose="020B0602030504020204" pitchFamily="34" charset="0"/>
              </a:rPr>
              <a:t>Hochschulstatistik, Schulstatistik (mit zeitlicher Verzögerung</a:t>
            </a:r>
            <a:r>
              <a:rPr lang="de-DE" dirty="0">
                <a:solidFill>
                  <a:schemeClr val="accent1">
                    <a:lumMod val="50000"/>
                  </a:schemeClr>
                </a:solidFill>
                <a:latin typeface="Lucida Sans Unicode" panose="020B0602030504020204" pitchFamily="34" charset="0"/>
                <a:cs typeface="Lucida Sans Unicode" panose="020B0602030504020204" pitchFamily="34" charset="0"/>
              </a:rPr>
              <a:t>)</a:t>
            </a:r>
            <a:endParaRPr lang="de-DE" sz="2000" b="0" i="0" kern="1200" dirty="0">
              <a:solidFill>
                <a:schemeClr val="accent1">
                  <a:lumMod val="50000"/>
                </a:schemeClr>
              </a:solidFill>
              <a:effectLst/>
              <a:latin typeface="Lucida Sans Unicode" panose="020B0602030504020204" pitchFamily="34" charset="0"/>
              <a:cs typeface="Lucida Sans Unicode" panose="020B0602030504020204" pitchFamily="34" charset="0"/>
            </a:endParaRPr>
          </a:p>
          <a:p>
            <a:pPr marL="373062" lvl="0" indent="-285750">
              <a:lnSpc>
                <a:spcPct val="115000"/>
              </a:lnSpc>
              <a:spcBef>
                <a:spcPts val="0"/>
              </a:spcBef>
              <a:spcAft>
                <a:spcPts val="600"/>
              </a:spcAft>
              <a:buFont typeface="Arial" panose="020B0604020202020204" pitchFamily="34" charset="0"/>
              <a:buChar char="•"/>
            </a:pPr>
            <a:endParaRPr lang="de-AT" sz="2000" b="0" i="0" kern="1200" dirty="0">
              <a:solidFill>
                <a:schemeClr val="accent6">
                  <a:lumMod val="50000"/>
                </a:schemeClr>
              </a:solidFill>
              <a:effectLst/>
              <a:latin typeface="Lucida Sans Unicode" panose="020B0602030504020204" pitchFamily="34" charset="0"/>
              <a:cs typeface="Lucida Sans Unicode" pitchFamily="34" charset="0"/>
            </a:endParaRPr>
          </a:p>
          <a:p>
            <a:endParaRPr lang="de-DE" sz="2000" b="0" i="0" kern="1200" dirty="0">
              <a:effectLst/>
              <a:latin typeface="Lucida Sans Unicode" panose="020B0602030504020204" pitchFamily="34" charset="0"/>
              <a:cs typeface="Lucida Sans Unicode" panose="020B0602030504020204" pitchFamily="34" charset="0"/>
            </a:endParaRPr>
          </a:p>
          <a:p>
            <a:endParaRPr lang="de-DE" dirty="0">
              <a:latin typeface="Lucida Sans Unicode" panose="020B0602030504020204" pitchFamily="34" charset="0"/>
              <a:cs typeface="Lucida Sans Unicode" panose="020B0602030504020204" pitchFamily="34" charset="0"/>
            </a:endParaRPr>
          </a:p>
        </p:txBody>
      </p:sp>
      <p:sp>
        <p:nvSpPr>
          <p:cNvPr id="4" name="Datumsplatzhalter 3">
            <a:extLst>
              <a:ext uri="{FF2B5EF4-FFF2-40B4-BE49-F238E27FC236}">
                <a16:creationId xmlns:a16="http://schemas.microsoft.com/office/drawing/2014/main" id="{2ECD318F-F778-4558-8EC5-6606BAF17C77}"/>
              </a:ext>
            </a:extLst>
          </p:cNvPr>
          <p:cNvSpPr>
            <a:spLocks noGrp="1"/>
          </p:cNvSpPr>
          <p:nvPr>
            <p:ph type="dt" sz="quarter" idx="10"/>
          </p:nvPr>
        </p:nvSpPr>
        <p:spPr>
          <a:xfrm>
            <a:off x="0" y="6356350"/>
            <a:ext cx="2133600" cy="365125"/>
          </a:xfrm>
          <a:prstGeom prst="rect">
            <a:avLst/>
          </a:prstGeom>
        </p:spPr>
        <p:txBody>
          <a:bodyPr vert="horz" lIns="91440" tIns="45720" rIns="91440" bIns="45720" rtlCol="0" anchor="ctr"/>
          <a:lstStyle>
            <a:defPPr>
              <a:defRPr lang="de-DE"/>
            </a:defPPr>
            <a:lvl1pPr algn="l" rtl="0" eaLnBrk="1" fontAlgn="auto" hangingPunct="1">
              <a:spcBef>
                <a:spcPts val="0"/>
              </a:spcBef>
              <a:spcAft>
                <a:spcPts val="0"/>
              </a:spcAft>
              <a:defRPr sz="1000" kern="1200">
                <a:solidFill>
                  <a:schemeClr val="tx1">
                    <a:tint val="75000"/>
                  </a:schemeClr>
                </a:solidFill>
                <a:latin typeface="Lucida Sans Unicode" pitchFamily="34" charset="0"/>
                <a:ea typeface="+mn-ea"/>
                <a:cs typeface="Lucida Sans Unicode"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46FBBD02-EED8-409C-9D7B-D70F95F15F28}" type="datetime1">
              <a:rPr lang="de-DE" smtClean="0"/>
              <a:pPr>
                <a:defRPr/>
              </a:pPr>
              <a:t>12.01.2023</a:t>
            </a:fld>
            <a:endParaRPr lang="de-AT" dirty="0"/>
          </a:p>
        </p:txBody>
      </p:sp>
      <p:sp>
        <p:nvSpPr>
          <p:cNvPr id="8" name="Rechteck 7">
            <a:extLst>
              <a:ext uri="{FF2B5EF4-FFF2-40B4-BE49-F238E27FC236}">
                <a16:creationId xmlns:a16="http://schemas.microsoft.com/office/drawing/2014/main" id="{4C71F70E-6DD3-4999-AD47-615FD1DFC3D3}"/>
              </a:ext>
            </a:extLst>
          </p:cNvPr>
          <p:cNvSpPr/>
          <p:nvPr/>
        </p:nvSpPr>
        <p:spPr>
          <a:xfrm>
            <a:off x="1349297" y="2230244"/>
            <a:ext cx="8420823" cy="2574172"/>
          </a:xfrm>
          <a:prstGeom prst="rect">
            <a:avLst/>
          </a:prstGeom>
          <a:solidFill>
            <a:schemeClr val="bg2"/>
          </a:solidFill>
        </p:spPr>
        <p:txBody>
          <a:bodyPr wrap="square" lIns="91440" tIns="45720" rIns="91440" bIns="45720">
            <a:spAutoFit/>
          </a:bodyPr>
          <a:lstStyle/>
          <a:p>
            <a:pPr algn="ctr"/>
            <a:r>
              <a:rPr lang="de-DE" sz="5400" dirty="0">
                <a:ln w="0"/>
                <a:effectLst>
                  <a:outerShdw blurRad="38100" dist="19050" dir="2700000" algn="tl" rotWithShape="0">
                    <a:schemeClr val="dk1">
                      <a:alpha val="40000"/>
                    </a:schemeClr>
                  </a:outerShdw>
                </a:effectLst>
              </a:rPr>
              <a:t>Noch kein GBRG -</a:t>
            </a:r>
          </a:p>
          <a:p>
            <a:pPr algn="ctr"/>
            <a:r>
              <a:rPr lang="de-DE" sz="5400" dirty="0">
                <a:ln w="0"/>
                <a:effectLst>
                  <a:outerShdw blurRad="38100" dist="19050" dir="2700000" algn="tl" rotWithShape="0">
                    <a:schemeClr val="dk1">
                      <a:alpha val="40000"/>
                    </a:schemeClr>
                  </a:outerShdw>
                </a:effectLst>
              </a:rPr>
              <a:t>daher auch keine Daten aus </a:t>
            </a:r>
          </a:p>
          <a:p>
            <a:pPr algn="ctr"/>
            <a:r>
              <a:rPr lang="de-DE" sz="5400" dirty="0">
                <a:ln w="0"/>
                <a:effectLst>
                  <a:outerShdw blurRad="38100" dist="19050" dir="2700000" algn="tl" rotWithShape="0">
                    <a:schemeClr val="dk1">
                      <a:alpha val="40000"/>
                    </a:schemeClr>
                  </a:outerShdw>
                </a:effectLst>
              </a:rPr>
              <a:t>dem GBR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246">
            <a:extLst>
              <a:ext uri="{FF2B5EF4-FFF2-40B4-BE49-F238E27FC236}">
                <a16:creationId xmlns:a16="http://schemas.microsoft.com/office/drawing/2014/main" id="{4DF9EE79-C85E-4A7D-9010-C0A0C086FDB2}"/>
              </a:ext>
            </a:extLst>
          </p:cNvPr>
          <p:cNvSpPr>
            <a:spLocks noEditPoints="1"/>
          </p:cNvSpPr>
          <p:nvPr/>
        </p:nvSpPr>
        <p:spPr bwMode="auto">
          <a:xfrm>
            <a:off x="3697288" y="4422776"/>
            <a:ext cx="144462" cy="1287463"/>
          </a:xfrm>
          <a:custGeom>
            <a:avLst/>
            <a:gdLst/>
            <a:ahLst/>
            <a:cxnLst>
              <a:cxn ang="0">
                <a:pos x="28" y="0"/>
              </a:cxn>
              <a:cxn ang="0">
                <a:pos x="28" y="260"/>
              </a:cxn>
              <a:cxn ang="0">
                <a:pos x="20" y="260"/>
              </a:cxn>
              <a:cxn ang="0">
                <a:pos x="20" y="0"/>
              </a:cxn>
              <a:cxn ang="0">
                <a:pos x="28" y="0"/>
              </a:cxn>
              <a:cxn ang="0">
                <a:pos x="48" y="252"/>
              </a:cxn>
              <a:cxn ang="0">
                <a:pos x="24" y="300"/>
              </a:cxn>
              <a:cxn ang="0">
                <a:pos x="0" y="252"/>
              </a:cxn>
              <a:cxn ang="0">
                <a:pos x="48" y="252"/>
              </a:cxn>
            </a:cxnLst>
            <a:rect l="0" t="0" r="r" b="b"/>
            <a:pathLst>
              <a:path w="48" h="300">
                <a:moveTo>
                  <a:pt x="28" y="0"/>
                </a:moveTo>
                <a:lnTo>
                  <a:pt x="28" y="260"/>
                </a:lnTo>
                <a:lnTo>
                  <a:pt x="20" y="260"/>
                </a:lnTo>
                <a:lnTo>
                  <a:pt x="20" y="0"/>
                </a:lnTo>
                <a:lnTo>
                  <a:pt x="28" y="0"/>
                </a:lnTo>
                <a:close/>
                <a:moveTo>
                  <a:pt x="48" y="252"/>
                </a:moveTo>
                <a:lnTo>
                  <a:pt x="24" y="300"/>
                </a:lnTo>
                <a:lnTo>
                  <a:pt x="0" y="252"/>
                </a:lnTo>
                <a:lnTo>
                  <a:pt x="48" y="252"/>
                </a:lnTo>
                <a:close/>
              </a:path>
            </a:pathLst>
          </a:custGeom>
          <a:solidFill>
            <a:schemeClr val="accent5"/>
          </a:solidFill>
          <a:ln w="1" cap="flat">
            <a:solidFill>
              <a:srgbClr val="92D050"/>
            </a:solidFill>
            <a:prstDash val="solid"/>
            <a:bevel/>
            <a:headEnd/>
            <a:tailEnd/>
          </a:ln>
        </p:spPr>
        <p:txBody>
          <a:bodyPr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defRPr/>
            </a:pPr>
            <a:endParaRPr lang="de-AT" sz="700" dirty="0">
              <a:latin typeface="Lucida Sans Unicode" pitchFamily="34" charset="0"/>
              <a:cs typeface="Lucida Sans Unicode" pitchFamily="34" charset="0"/>
            </a:endParaRPr>
          </a:p>
        </p:txBody>
      </p:sp>
      <p:sp>
        <p:nvSpPr>
          <p:cNvPr id="6" name="Rectangle 98">
            <a:extLst>
              <a:ext uri="{FF2B5EF4-FFF2-40B4-BE49-F238E27FC236}">
                <a16:creationId xmlns:a16="http://schemas.microsoft.com/office/drawing/2014/main" id="{484D1D49-DC84-4AD9-B7CC-690542314FEB}"/>
              </a:ext>
            </a:extLst>
          </p:cNvPr>
          <p:cNvSpPr>
            <a:spLocks noChangeArrowheads="1"/>
          </p:cNvSpPr>
          <p:nvPr/>
        </p:nvSpPr>
        <p:spPr bwMode="auto">
          <a:xfrm>
            <a:off x="8643938" y="4843463"/>
            <a:ext cx="1403350" cy="563562"/>
          </a:xfrm>
          <a:prstGeom prst="rect">
            <a:avLst/>
          </a:prstGeom>
          <a:solidFill>
            <a:schemeClr val="accent2">
              <a:lumMod val="60000"/>
              <a:lumOff val="40000"/>
            </a:schemeClr>
          </a:solidFill>
          <a:ln w="9525">
            <a:solidFill>
              <a:schemeClr val="accent2">
                <a:lumMod val="60000"/>
                <a:lumOff val="40000"/>
              </a:schemeClr>
            </a:solid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defRPr/>
            </a:pPr>
            <a:endParaRPr lang="de-AT" sz="700" dirty="0">
              <a:latin typeface="Lucida Sans Unicode" pitchFamily="34" charset="0"/>
              <a:cs typeface="Lucida Sans Unicode" pitchFamily="34" charset="0"/>
            </a:endParaRPr>
          </a:p>
        </p:txBody>
      </p:sp>
      <p:sp>
        <p:nvSpPr>
          <p:cNvPr id="23564" name="Rectangle 103">
            <a:extLst>
              <a:ext uri="{FF2B5EF4-FFF2-40B4-BE49-F238E27FC236}">
                <a16:creationId xmlns:a16="http://schemas.microsoft.com/office/drawing/2014/main" id="{834C7B75-3D14-4068-8C41-0220F7CED99B}"/>
              </a:ext>
            </a:extLst>
          </p:cNvPr>
          <p:cNvSpPr>
            <a:spLocks noChangeArrowheads="1"/>
          </p:cNvSpPr>
          <p:nvPr/>
        </p:nvSpPr>
        <p:spPr bwMode="auto">
          <a:xfrm>
            <a:off x="7145338" y="4843463"/>
            <a:ext cx="1403350" cy="563562"/>
          </a:xfrm>
          <a:prstGeom prst="rect">
            <a:avLst/>
          </a:prstGeom>
          <a:solidFill>
            <a:schemeClr val="accent1"/>
          </a:solidFill>
          <a:ln w="9525">
            <a:solidFill>
              <a:schemeClr val="accent1"/>
            </a:solidFill>
            <a:miter lim="800000"/>
            <a:headEnd/>
            <a:tailEnd/>
          </a:ln>
        </p:spPr>
        <p:txBody>
          <a:bodyPr anchor="ctr"/>
          <a:lstStyle>
            <a:lvl1pPr>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1pPr>
            <a:lvl2pPr marL="742950" indent="-285750">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2pPr>
            <a:lvl3pPr marL="1143000" indent="-228600">
              <a:spcBef>
                <a:spcPct val="20000"/>
              </a:spcBef>
              <a:buSzPct val="80000"/>
              <a:buFont typeface="Lucida Sans Unicode" panose="020B0602030504020204" pitchFamily="34" charset="0"/>
              <a:buChar char="»"/>
              <a:defRPr>
                <a:solidFill>
                  <a:srgbClr val="67726B"/>
                </a:solidFill>
                <a:latin typeface="Lucida Sans Unicode" panose="020B0602030504020204" pitchFamily="34" charset="0"/>
                <a:cs typeface="Lucida Sans Unicode" panose="020B0602030504020204" pitchFamily="34" charset="0"/>
              </a:defRPr>
            </a:lvl3pPr>
            <a:lvl4pPr marL="1600200" indent="-228600">
              <a:spcBef>
                <a:spcPct val="20000"/>
              </a:spcBef>
              <a:buFont typeface="Lucida Sans Unicode" panose="020B0602030504020204" pitchFamily="34" charset="0"/>
              <a:buChar char="»"/>
              <a:defRPr sz="1600">
                <a:solidFill>
                  <a:srgbClr val="67726B"/>
                </a:solidFill>
                <a:latin typeface="Lucida Sans Unicode" panose="020B0602030504020204" pitchFamily="34" charset="0"/>
                <a:cs typeface="Lucida Sans Unicode" panose="020B0602030504020204" pitchFamily="34" charset="0"/>
              </a:defRPr>
            </a:lvl4pPr>
            <a:lvl5pPr marL="2057400" indent="-228600">
              <a:spcBef>
                <a:spcPct val="20000"/>
              </a:spcBef>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9pPr>
          </a:lstStyle>
          <a:p>
            <a:pPr algn="ctr" eaLnBrk="1" hangingPunct="1">
              <a:spcBef>
                <a:spcPct val="0"/>
              </a:spcBef>
              <a:buFontTx/>
              <a:buNone/>
            </a:pPr>
            <a:endParaRPr lang="de-AT" altLang="de-DE" sz="700">
              <a:solidFill>
                <a:schemeClr val="tx1"/>
              </a:solidFill>
              <a:cs typeface="Arial" panose="020B0604020202020204" pitchFamily="34" charset="0"/>
            </a:endParaRPr>
          </a:p>
        </p:txBody>
      </p:sp>
      <p:sp>
        <p:nvSpPr>
          <p:cNvPr id="8" name="Rectangle 113">
            <a:extLst>
              <a:ext uri="{FF2B5EF4-FFF2-40B4-BE49-F238E27FC236}">
                <a16:creationId xmlns:a16="http://schemas.microsoft.com/office/drawing/2014/main" id="{45F409E5-80F5-4C17-8515-FAD43B3A2898}"/>
              </a:ext>
            </a:extLst>
          </p:cNvPr>
          <p:cNvSpPr>
            <a:spLocks noChangeArrowheads="1"/>
          </p:cNvSpPr>
          <p:nvPr/>
        </p:nvSpPr>
        <p:spPr bwMode="auto">
          <a:xfrm>
            <a:off x="5230813" y="3721101"/>
            <a:ext cx="1295400" cy="563563"/>
          </a:xfrm>
          <a:prstGeom prst="rect">
            <a:avLst/>
          </a:prstGeom>
          <a:noFill/>
          <a:ln w="5080" cap="rnd">
            <a:solidFill>
              <a:srgbClr val="888888"/>
            </a:solidFill>
            <a:prstDash val="solid"/>
            <a:miter lim="800000"/>
            <a:headEnd/>
            <a:tailEnd/>
          </a:ln>
        </p:spPr>
        <p:txBody>
          <a:bodyPr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defRPr/>
            </a:pPr>
            <a:r>
              <a:rPr lang="de-AT" sz="700" dirty="0">
                <a:latin typeface="Lucida Sans Unicode" pitchFamily="34" charset="0"/>
                <a:cs typeface="Lucida Sans Unicode" pitchFamily="34" charset="0"/>
              </a:rPr>
              <a:t>Zuwanderung</a:t>
            </a:r>
          </a:p>
          <a:p>
            <a:pPr algn="ctr" eaLnBrk="1" hangingPunct="1">
              <a:defRPr/>
            </a:pPr>
            <a:r>
              <a:rPr lang="de-AT" sz="700" dirty="0">
                <a:latin typeface="Lucida Sans Unicode" pitchFamily="34" charset="0"/>
                <a:cs typeface="Lucida Sans Unicode" pitchFamily="34" charset="0"/>
              </a:rPr>
              <a:t>und Abwanderung </a:t>
            </a:r>
            <a:br>
              <a:rPr lang="de-AT" sz="700" dirty="0">
                <a:latin typeface="Lucida Sans Unicode" pitchFamily="34" charset="0"/>
                <a:cs typeface="Lucida Sans Unicode" pitchFamily="34" charset="0"/>
              </a:rPr>
            </a:br>
            <a:endParaRPr lang="de-AT" sz="700" b="1" dirty="0">
              <a:solidFill>
                <a:schemeClr val="accent4">
                  <a:lumMod val="60000"/>
                  <a:lumOff val="40000"/>
                </a:schemeClr>
              </a:solidFill>
              <a:latin typeface="Lucida Sans Unicode" pitchFamily="34" charset="0"/>
              <a:cs typeface="Lucida Sans Unicode" pitchFamily="34" charset="0"/>
            </a:endParaRPr>
          </a:p>
        </p:txBody>
      </p:sp>
      <p:sp>
        <p:nvSpPr>
          <p:cNvPr id="9" name="Rectangle 114">
            <a:extLst>
              <a:ext uri="{FF2B5EF4-FFF2-40B4-BE49-F238E27FC236}">
                <a16:creationId xmlns:a16="http://schemas.microsoft.com/office/drawing/2014/main" id="{71C2CD65-A432-422B-807F-73A1E574BA8E}"/>
              </a:ext>
            </a:extLst>
          </p:cNvPr>
          <p:cNvSpPr>
            <a:spLocks noChangeArrowheads="1"/>
          </p:cNvSpPr>
          <p:nvPr/>
        </p:nvSpPr>
        <p:spPr bwMode="auto">
          <a:xfrm>
            <a:off x="3697288" y="4765676"/>
            <a:ext cx="1295400" cy="646113"/>
          </a:xfrm>
          <a:prstGeom prst="rect">
            <a:avLst/>
          </a:prstGeom>
          <a:solidFill>
            <a:schemeClr val="accent5">
              <a:lumMod val="60000"/>
              <a:lumOff val="40000"/>
            </a:schemeClr>
          </a:solidFill>
          <a:ln w="9525">
            <a:no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defRPr/>
            </a:pPr>
            <a:endParaRPr lang="de-AT" sz="700" dirty="0">
              <a:latin typeface="Lucida Sans Unicode" pitchFamily="34" charset="0"/>
              <a:cs typeface="Lucida Sans Unicode" pitchFamily="34" charset="0"/>
            </a:endParaRPr>
          </a:p>
        </p:txBody>
      </p:sp>
      <p:sp>
        <p:nvSpPr>
          <p:cNvPr id="10" name="Rectangle 119">
            <a:extLst>
              <a:ext uri="{FF2B5EF4-FFF2-40B4-BE49-F238E27FC236}">
                <a16:creationId xmlns:a16="http://schemas.microsoft.com/office/drawing/2014/main" id="{9929BC26-49A1-4D53-A7A0-ED0AD4DC2DAC}"/>
              </a:ext>
            </a:extLst>
          </p:cNvPr>
          <p:cNvSpPr>
            <a:spLocks noChangeArrowheads="1"/>
          </p:cNvSpPr>
          <p:nvPr/>
        </p:nvSpPr>
        <p:spPr bwMode="auto">
          <a:xfrm>
            <a:off x="6721476" y="2370138"/>
            <a:ext cx="3311525" cy="2171700"/>
          </a:xfrm>
          <a:prstGeom prst="rect">
            <a:avLst/>
          </a:prstGeom>
          <a:solidFill>
            <a:schemeClr val="accent1">
              <a:lumMod val="60000"/>
              <a:lumOff val="40000"/>
            </a:schemeClr>
          </a:solidFill>
          <a:ln w="9525">
            <a:solidFill>
              <a:schemeClr val="accent1">
                <a:lumMod val="60000"/>
                <a:lumOff val="40000"/>
              </a:schemeClr>
            </a:solid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defRPr/>
            </a:pPr>
            <a:endParaRPr lang="de-AT" sz="700" dirty="0">
              <a:latin typeface="Lucida Sans Unicode" pitchFamily="34" charset="0"/>
              <a:cs typeface="Lucida Sans Unicode" pitchFamily="34" charset="0"/>
            </a:endParaRPr>
          </a:p>
        </p:txBody>
      </p:sp>
      <p:sp>
        <p:nvSpPr>
          <p:cNvPr id="11" name="Rectangle 122">
            <a:extLst>
              <a:ext uri="{FF2B5EF4-FFF2-40B4-BE49-F238E27FC236}">
                <a16:creationId xmlns:a16="http://schemas.microsoft.com/office/drawing/2014/main" id="{AE90C635-5976-4328-8366-CDBF4604883C}"/>
              </a:ext>
            </a:extLst>
          </p:cNvPr>
          <p:cNvSpPr>
            <a:spLocks noChangeArrowheads="1"/>
          </p:cNvSpPr>
          <p:nvPr/>
        </p:nvSpPr>
        <p:spPr bwMode="auto">
          <a:xfrm>
            <a:off x="3716339" y="2370139"/>
            <a:ext cx="1296987" cy="2154237"/>
          </a:xfrm>
          <a:prstGeom prst="rect">
            <a:avLst/>
          </a:prstGeom>
          <a:solidFill>
            <a:schemeClr val="accent5">
              <a:lumMod val="60000"/>
              <a:lumOff val="40000"/>
            </a:schemeClr>
          </a:solidFill>
          <a:ln w="9525">
            <a:no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defRPr/>
            </a:pPr>
            <a:endParaRPr lang="de-AT" sz="700" dirty="0">
              <a:latin typeface="Lucida Sans Unicode" pitchFamily="34" charset="0"/>
              <a:cs typeface="Lucida Sans Unicode" pitchFamily="34" charset="0"/>
            </a:endParaRPr>
          </a:p>
        </p:txBody>
      </p:sp>
      <p:sp>
        <p:nvSpPr>
          <p:cNvPr id="12" name="Rectangle 127">
            <a:extLst>
              <a:ext uri="{FF2B5EF4-FFF2-40B4-BE49-F238E27FC236}">
                <a16:creationId xmlns:a16="http://schemas.microsoft.com/office/drawing/2014/main" id="{90215EEB-CC06-4756-AA21-D940487DEC0F}"/>
              </a:ext>
            </a:extLst>
          </p:cNvPr>
          <p:cNvSpPr>
            <a:spLocks noChangeArrowheads="1"/>
          </p:cNvSpPr>
          <p:nvPr/>
        </p:nvSpPr>
        <p:spPr bwMode="auto">
          <a:xfrm>
            <a:off x="2144714" y="2370138"/>
            <a:ext cx="1296987" cy="2316162"/>
          </a:xfrm>
          <a:prstGeom prst="rect">
            <a:avLst/>
          </a:prstGeom>
          <a:solidFill>
            <a:schemeClr val="accent4">
              <a:lumMod val="60000"/>
              <a:lumOff val="40000"/>
            </a:schemeClr>
          </a:solidFill>
          <a:ln w="9525">
            <a:no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defRPr/>
            </a:pPr>
            <a:endParaRPr lang="de-AT" sz="700" dirty="0">
              <a:latin typeface="Lucida Sans Unicode" pitchFamily="34" charset="0"/>
              <a:cs typeface="Lucida Sans Unicode" pitchFamily="34" charset="0"/>
            </a:endParaRPr>
          </a:p>
        </p:txBody>
      </p:sp>
      <p:sp>
        <p:nvSpPr>
          <p:cNvPr id="17418" name="Rectangle 133">
            <a:extLst>
              <a:ext uri="{FF2B5EF4-FFF2-40B4-BE49-F238E27FC236}">
                <a16:creationId xmlns:a16="http://schemas.microsoft.com/office/drawing/2014/main" id="{FFD74E67-136B-4A21-BD03-E582C6CFD8E1}"/>
              </a:ext>
            </a:extLst>
          </p:cNvPr>
          <p:cNvSpPr>
            <a:spLocks noChangeArrowheads="1"/>
          </p:cNvSpPr>
          <p:nvPr/>
        </p:nvSpPr>
        <p:spPr bwMode="auto">
          <a:xfrm>
            <a:off x="2495550" y="1341439"/>
            <a:ext cx="7200900" cy="401637"/>
          </a:xfrm>
          <a:prstGeom prst="rect">
            <a:avLst/>
          </a:prstGeom>
          <a:noFill/>
          <a:ln w="5080" cap="rnd">
            <a:solidFill>
              <a:srgbClr val="888888"/>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1pPr>
            <a:lvl2pPr marL="742950" indent="-285750">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2pPr>
            <a:lvl3pPr marL="1143000" indent="-228600">
              <a:spcBef>
                <a:spcPct val="20000"/>
              </a:spcBef>
              <a:buSzPct val="80000"/>
              <a:buFont typeface="Lucida Sans Unicode" panose="020B0602030504020204" pitchFamily="34" charset="0"/>
              <a:buChar char="»"/>
              <a:defRPr>
                <a:solidFill>
                  <a:srgbClr val="67726B"/>
                </a:solidFill>
                <a:latin typeface="Lucida Sans Unicode" panose="020B0602030504020204" pitchFamily="34" charset="0"/>
                <a:cs typeface="Lucida Sans Unicode" panose="020B0602030504020204" pitchFamily="34" charset="0"/>
              </a:defRPr>
            </a:lvl3pPr>
            <a:lvl4pPr marL="1600200" indent="-228600">
              <a:spcBef>
                <a:spcPct val="20000"/>
              </a:spcBef>
              <a:buFont typeface="Lucida Sans Unicode" panose="020B0602030504020204" pitchFamily="34" charset="0"/>
              <a:buChar char="»"/>
              <a:defRPr sz="1600">
                <a:solidFill>
                  <a:srgbClr val="67726B"/>
                </a:solidFill>
                <a:latin typeface="Lucida Sans Unicode" panose="020B0602030504020204" pitchFamily="34" charset="0"/>
                <a:cs typeface="Lucida Sans Unicode" panose="020B0602030504020204" pitchFamily="34" charset="0"/>
              </a:defRPr>
            </a:lvl4pPr>
            <a:lvl5pPr marL="2057400" indent="-228600">
              <a:spcBef>
                <a:spcPct val="20000"/>
              </a:spcBef>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9pPr>
          </a:lstStyle>
          <a:p>
            <a:pPr algn="ctr" eaLnBrk="1" hangingPunct="1">
              <a:spcBef>
                <a:spcPct val="0"/>
              </a:spcBef>
              <a:buFontTx/>
              <a:buNone/>
            </a:pPr>
            <a:r>
              <a:rPr lang="de-AT" altLang="de-DE" sz="1400" b="1" dirty="0">
                <a:solidFill>
                  <a:schemeClr val="tx1"/>
                </a:solidFill>
                <a:cs typeface="Arial" panose="020B0604020202020204" pitchFamily="34" charset="0"/>
              </a:rPr>
              <a:t>Derzeitiger Bestand an Personal (Köpfe und VZÄ)</a:t>
            </a:r>
          </a:p>
        </p:txBody>
      </p:sp>
      <p:sp>
        <p:nvSpPr>
          <p:cNvPr id="17419" name="Rectangle 137">
            <a:extLst>
              <a:ext uri="{FF2B5EF4-FFF2-40B4-BE49-F238E27FC236}">
                <a16:creationId xmlns:a16="http://schemas.microsoft.com/office/drawing/2014/main" id="{6B692CB7-8790-4F21-8453-5DF633AE9DEB}"/>
              </a:ext>
            </a:extLst>
          </p:cNvPr>
          <p:cNvSpPr>
            <a:spLocks noChangeArrowheads="1"/>
          </p:cNvSpPr>
          <p:nvPr/>
        </p:nvSpPr>
        <p:spPr bwMode="auto">
          <a:xfrm>
            <a:off x="2216151" y="2451101"/>
            <a:ext cx="1152525" cy="561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1pPr>
            <a:lvl2pPr marL="742950" indent="-285750">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2pPr>
            <a:lvl3pPr marL="1143000" indent="-228600">
              <a:spcBef>
                <a:spcPct val="20000"/>
              </a:spcBef>
              <a:buSzPct val="80000"/>
              <a:buFont typeface="Lucida Sans Unicode" panose="020B0602030504020204" pitchFamily="34" charset="0"/>
              <a:buChar char="»"/>
              <a:defRPr>
                <a:solidFill>
                  <a:srgbClr val="67726B"/>
                </a:solidFill>
                <a:latin typeface="Lucida Sans Unicode" panose="020B0602030504020204" pitchFamily="34" charset="0"/>
                <a:cs typeface="Lucida Sans Unicode" panose="020B0602030504020204" pitchFamily="34" charset="0"/>
              </a:defRPr>
            </a:lvl3pPr>
            <a:lvl4pPr marL="1600200" indent="-228600">
              <a:spcBef>
                <a:spcPct val="20000"/>
              </a:spcBef>
              <a:buFont typeface="Lucida Sans Unicode" panose="020B0602030504020204" pitchFamily="34" charset="0"/>
              <a:buChar char="»"/>
              <a:defRPr sz="1600">
                <a:solidFill>
                  <a:srgbClr val="67726B"/>
                </a:solidFill>
                <a:latin typeface="Lucida Sans Unicode" panose="020B0602030504020204" pitchFamily="34" charset="0"/>
                <a:cs typeface="Lucida Sans Unicode" panose="020B0602030504020204" pitchFamily="34" charset="0"/>
              </a:defRPr>
            </a:lvl4pPr>
            <a:lvl5pPr marL="2057400" indent="-228600">
              <a:spcBef>
                <a:spcPct val="20000"/>
              </a:spcBef>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9pPr>
          </a:lstStyle>
          <a:p>
            <a:pPr algn="ctr" eaLnBrk="1" hangingPunct="1">
              <a:spcBef>
                <a:spcPct val="0"/>
              </a:spcBef>
              <a:buFontTx/>
              <a:buNone/>
            </a:pPr>
            <a:r>
              <a:rPr lang="de-AT" altLang="de-DE" sz="700">
                <a:solidFill>
                  <a:schemeClr val="tx1"/>
                </a:solidFill>
                <a:cs typeface="Arial" panose="020B0604020202020204" pitchFamily="34" charset="0"/>
              </a:rPr>
              <a:t>Pensionierungen Abwanderung</a:t>
            </a:r>
          </a:p>
        </p:txBody>
      </p:sp>
      <p:sp>
        <p:nvSpPr>
          <p:cNvPr id="23572" name="Rectangle 145">
            <a:extLst>
              <a:ext uri="{FF2B5EF4-FFF2-40B4-BE49-F238E27FC236}">
                <a16:creationId xmlns:a16="http://schemas.microsoft.com/office/drawing/2014/main" id="{5D518022-5BF9-46AA-BC5C-7FCB2164708D}"/>
              </a:ext>
            </a:extLst>
          </p:cNvPr>
          <p:cNvSpPr>
            <a:spLocks noChangeArrowheads="1"/>
          </p:cNvSpPr>
          <p:nvPr/>
        </p:nvSpPr>
        <p:spPr bwMode="auto">
          <a:xfrm>
            <a:off x="3787776" y="2451101"/>
            <a:ext cx="1152525" cy="842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1pPr>
            <a:lvl2pPr marL="742950" indent="-285750">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2pPr>
            <a:lvl3pPr marL="1143000" indent="-228600">
              <a:spcBef>
                <a:spcPct val="20000"/>
              </a:spcBef>
              <a:buSzPct val="80000"/>
              <a:buFont typeface="Lucida Sans Unicode" panose="020B0602030504020204" pitchFamily="34" charset="0"/>
              <a:buChar char="»"/>
              <a:defRPr>
                <a:solidFill>
                  <a:srgbClr val="67726B"/>
                </a:solidFill>
                <a:latin typeface="Lucida Sans Unicode" panose="020B0602030504020204" pitchFamily="34" charset="0"/>
                <a:cs typeface="Lucida Sans Unicode" panose="020B0602030504020204" pitchFamily="34" charset="0"/>
              </a:defRPr>
            </a:lvl3pPr>
            <a:lvl4pPr marL="1600200" indent="-228600">
              <a:spcBef>
                <a:spcPct val="20000"/>
              </a:spcBef>
              <a:buFont typeface="Lucida Sans Unicode" panose="020B0602030504020204" pitchFamily="34" charset="0"/>
              <a:buChar char="»"/>
              <a:defRPr sz="1600">
                <a:solidFill>
                  <a:srgbClr val="67726B"/>
                </a:solidFill>
                <a:latin typeface="Lucida Sans Unicode" panose="020B0602030504020204" pitchFamily="34" charset="0"/>
                <a:cs typeface="Lucida Sans Unicode" panose="020B0602030504020204" pitchFamily="34" charset="0"/>
              </a:defRPr>
            </a:lvl4pPr>
            <a:lvl5pPr marL="2057400" indent="-228600">
              <a:spcBef>
                <a:spcPct val="20000"/>
              </a:spcBef>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9pPr>
          </a:lstStyle>
          <a:p>
            <a:pPr algn="ctr" eaLnBrk="1" hangingPunct="1">
              <a:spcBef>
                <a:spcPct val="0"/>
              </a:spcBef>
              <a:buFontTx/>
              <a:buNone/>
            </a:pPr>
            <a:r>
              <a:rPr lang="de-AT" altLang="de-DE" sz="700">
                <a:solidFill>
                  <a:schemeClr val="tx1"/>
                </a:solidFill>
                <a:cs typeface="Arial" panose="020B0604020202020204" pitchFamily="34" charset="0"/>
              </a:rPr>
              <a:t>Ausbildungsplätze,</a:t>
            </a:r>
          </a:p>
          <a:p>
            <a:pPr algn="ctr" eaLnBrk="1" hangingPunct="1">
              <a:spcBef>
                <a:spcPct val="0"/>
              </a:spcBef>
              <a:buFontTx/>
              <a:buNone/>
            </a:pPr>
            <a:r>
              <a:rPr lang="de-AT" altLang="de-DE" sz="700">
                <a:solidFill>
                  <a:schemeClr val="tx1"/>
                </a:solidFill>
                <a:cs typeface="Arial" panose="020B0604020202020204" pitchFamily="34" charset="0"/>
              </a:rPr>
              <a:t>Auswahlverfahren,</a:t>
            </a:r>
          </a:p>
          <a:p>
            <a:pPr algn="ctr" eaLnBrk="1" hangingPunct="1">
              <a:spcBef>
                <a:spcPct val="0"/>
              </a:spcBef>
              <a:buFontTx/>
              <a:buNone/>
            </a:pPr>
            <a:r>
              <a:rPr lang="de-AT" altLang="de-DE" sz="700">
                <a:solidFill>
                  <a:schemeClr val="tx1"/>
                </a:solidFill>
                <a:cs typeface="Arial" panose="020B0604020202020204" pitchFamily="34" charset="0"/>
              </a:rPr>
              <a:t>Drop-out Quoten</a:t>
            </a:r>
          </a:p>
        </p:txBody>
      </p:sp>
      <p:sp>
        <p:nvSpPr>
          <p:cNvPr id="23573" name="Rectangle 158">
            <a:extLst>
              <a:ext uri="{FF2B5EF4-FFF2-40B4-BE49-F238E27FC236}">
                <a16:creationId xmlns:a16="http://schemas.microsoft.com/office/drawing/2014/main" id="{9D82B98E-477C-4904-86D6-233F4D4880DE}"/>
              </a:ext>
            </a:extLst>
          </p:cNvPr>
          <p:cNvSpPr>
            <a:spLocks noChangeArrowheads="1"/>
          </p:cNvSpPr>
          <p:nvPr/>
        </p:nvSpPr>
        <p:spPr bwMode="auto">
          <a:xfrm>
            <a:off x="6792913" y="2451100"/>
            <a:ext cx="1008062" cy="401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1pPr>
            <a:lvl2pPr marL="742950" indent="-285750">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2pPr>
            <a:lvl3pPr marL="1143000" indent="-228600">
              <a:spcBef>
                <a:spcPct val="20000"/>
              </a:spcBef>
              <a:buSzPct val="80000"/>
              <a:buFont typeface="Lucida Sans Unicode" panose="020B0602030504020204" pitchFamily="34" charset="0"/>
              <a:buChar char="»"/>
              <a:defRPr>
                <a:solidFill>
                  <a:srgbClr val="67726B"/>
                </a:solidFill>
                <a:latin typeface="Lucida Sans Unicode" panose="020B0602030504020204" pitchFamily="34" charset="0"/>
                <a:cs typeface="Lucida Sans Unicode" panose="020B0602030504020204" pitchFamily="34" charset="0"/>
              </a:defRPr>
            </a:lvl3pPr>
            <a:lvl4pPr marL="1600200" indent="-228600">
              <a:spcBef>
                <a:spcPct val="20000"/>
              </a:spcBef>
              <a:buFont typeface="Lucida Sans Unicode" panose="020B0602030504020204" pitchFamily="34" charset="0"/>
              <a:buChar char="»"/>
              <a:defRPr sz="1600">
                <a:solidFill>
                  <a:srgbClr val="67726B"/>
                </a:solidFill>
                <a:latin typeface="Lucida Sans Unicode" panose="020B0602030504020204" pitchFamily="34" charset="0"/>
                <a:cs typeface="Lucida Sans Unicode" panose="020B0602030504020204" pitchFamily="34" charset="0"/>
              </a:defRPr>
            </a:lvl4pPr>
            <a:lvl5pPr marL="2057400" indent="-228600">
              <a:spcBef>
                <a:spcPct val="20000"/>
              </a:spcBef>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9pPr>
          </a:lstStyle>
          <a:p>
            <a:pPr algn="ctr" eaLnBrk="1" hangingPunct="1">
              <a:spcBef>
                <a:spcPct val="0"/>
              </a:spcBef>
              <a:buFontTx/>
              <a:buNone/>
            </a:pPr>
            <a:r>
              <a:rPr lang="de-AT" altLang="de-DE" sz="700">
                <a:solidFill>
                  <a:schemeClr val="tx1"/>
                </a:solidFill>
                <a:cs typeface="Arial" panose="020B0604020202020204" pitchFamily="34" charset="0"/>
              </a:rPr>
              <a:t>Intramural (akut)</a:t>
            </a:r>
          </a:p>
        </p:txBody>
      </p:sp>
      <p:sp>
        <p:nvSpPr>
          <p:cNvPr id="17422" name="Rectangle 165">
            <a:extLst>
              <a:ext uri="{FF2B5EF4-FFF2-40B4-BE49-F238E27FC236}">
                <a16:creationId xmlns:a16="http://schemas.microsoft.com/office/drawing/2014/main" id="{4BF8CC45-2C70-4990-8B69-74A0F223ED99}"/>
              </a:ext>
            </a:extLst>
          </p:cNvPr>
          <p:cNvSpPr>
            <a:spLocks noChangeArrowheads="1"/>
          </p:cNvSpPr>
          <p:nvPr/>
        </p:nvSpPr>
        <p:spPr bwMode="auto">
          <a:xfrm>
            <a:off x="2203451" y="3802064"/>
            <a:ext cx="1152525" cy="803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1pPr>
            <a:lvl2pPr marL="742950" indent="-285750">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2pPr>
            <a:lvl3pPr marL="1143000" indent="-228600">
              <a:spcBef>
                <a:spcPct val="20000"/>
              </a:spcBef>
              <a:buSzPct val="80000"/>
              <a:buFont typeface="Lucida Sans Unicode" panose="020B0602030504020204" pitchFamily="34" charset="0"/>
              <a:buChar char="»"/>
              <a:defRPr>
                <a:solidFill>
                  <a:srgbClr val="67726B"/>
                </a:solidFill>
                <a:latin typeface="Lucida Sans Unicode" panose="020B0602030504020204" pitchFamily="34" charset="0"/>
                <a:cs typeface="Lucida Sans Unicode" panose="020B0602030504020204" pitchFamily="34" charset="0"/>
              </a:defRPr>
            </a:lvl3pPr>
            <a:lvl4pPr marL="1600200" indent="-228600">
              <a:spcBef>
                <a:spcPct val="20000"/>
              </a:spcBef>
              <a:buFont typeface="Lucida Sans Unicode" panose="020B0602030504020204" pitchFamily="34" charset="0"/>
              <a:buChar char="»"/>
              <a:defRPr sz="1600">
                <a:solidFill>
                  <a:srgbClr val="67726B"/>
                </a:solidFill>
                <a:latin typeface="Lucida Sans Unicode" panose="020B0602030504020204" pitchFamily="34" charset="0"/>
                <a:cs typeface="Lucida Sans Unicode" panose="020B0602030504020204" pitchFamily="34" charset="0"/>
              </a:defRPr>
            </a:lvl4pPr>
            <a:lvl5pPr marL="2057400" indent="-228600">
              <a:spcBef>
                <a:spcPct val="20000"/>
              </a:spcBef>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9pPr>
          </a:lstStyle>
          <a:p>
            <a:pPr algn="ctr" eaLnBrk="1" hangingPunct="1">
              <a:spcBef>
                <a:spcPct val="0"/>
              </a:spcBef>
              <a:buFontTx/>
              <a:buNone/>
            </a:pPr>
            <a:r>
              <a:rPr lang="de-AT" altLang="de-DE" sz="700" dirty="0">
                <a:solidFill>
                  <a:schemeClr val="tx1"/>
                </a:solidFill>
                <a:cs typeface="Arial" panose="020B0604020202020204" pitchFamily="34" charset="0"/>
              </a:rPr>
              <a:t>Prognose der ausscheidenden Personen</a:t>
            </a:r>
          </a:p>
        </p:txBody>
      </p:sp>
      <p:sp>
        <p:nvSpPr>
          <p:cNvPr id="23575" name="Rectangle 177">
            <a:extLst>
              <a:ext uri="{FF2B5EF4-FFF2-40B4-BE49-F238E27FC236}">
                <a16:creationId xmlns:a16="http://schemas.microsoft.com/office/drawing/2014/main" id="{D1C790A7-F5D3-4594-86F1-FBE881536518}"/>
              </a:ext>
            </a:extLst>
          </p:cNvPr>
          <p:cNvSpPr>
            <a:spLocks noChangeArrowheads="1"/>
          </p:cNvSpPr>
          <p:nvPr/>
        </p:nvSpPr>
        <p:spPr bwMode="auto">
          <a:xfrm>
            <a:off x="3787776" y="3567114"/>
            <a:ext cx="1152525" cy="8842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1pPr>
            <a:lvl2pPr marL="742950" indent="-285750">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2pPr>
            <a:lvl3pPr marL="1143000" indent="-228600">
              <a:spcBef>
                <a:spcPct val="20000"/>
              </a:spcBef>
              <a:buSzPct val="80000"/>
              <a:buFont typeface="Lucida Sans Unicode" panose="020B0602030504020204" pitchFamily="34" charset="0"/>
              <a:buChar char="»"/>
              <a:defRPr>
                <a:solidFill>
                  <a:srgbClr val="67726B"/>
                </a:solidFill>
                <a:latin typeface="Lucida Sans Unicode" panose="020B0602030504020204" pitchFamily="34" charset="0"/>
                <a:cs typeface="Lucida Sans Unicode" panose="020B0602030504020204" pitchFamily="34" charset="0"/>
              </a:defRPr>
            </a:lvl3pPr>
            <a:lvl4pPr marL="1600200" indent="-228600">
              <a:spcBef>
                <a:spcPct val="20000"/>
              </a:spcBef>
              <a:buFont typeface="Lucida Sans Unicode" panose="020B0602030504020204" pitchFamily="34" charset="0"/>
              <a:buChar char="»"/>
              <a:defRPr sz="1600">
                <a:solidFill>
                  <a:srgbClr val="67726B"/>
                </a:solidFill>
                <a:latin typeface="Lucida Sans Unicode" panose="020B0602030504020204" pitchFamily="34" charset="0"/>
                <a:cs typeface="Lucida Sans Unicode" panose="020B0602030504020204" pitchFamily="34" charset="0"/>
              </a:defRPr>
            </a:lvl4pPr>
            <a:lvl5pPr marL="2057400" indent="-228600">
              <a:spcBef>
                <a:spcPct val="20000"/>
              </a:spcBef>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9pPr>
          </a:lstStyle>
          <a:p>
            <a:pPr algn="ctr" eaLnBrk="1" hangingPunct="1">
              <a:spcBef>
                <a:spcPct val="0"/>
              </a:spcBef>
              <a:buFontTx/>
              <a:buNone/>
            </a:pPr>
            <a:r>
              <a:rPr lang="de-AT" altLang="de-DE" sz="700">
                <a:solidFill>
                  <a:schemeClr val="tx1"/>
                </a:solidFill>
                <a:cs typeface="Arial" panose="020B0604020202020204" pitchFamily="34" charset="0"/>
              </a:rPr>
              <a:t>Prognose</a:t>
            </a:r>
          </a:p>
          <a:p>
            <a:pPr algn="ctr" eaLnBrk="1" hangingPunct="1">
              <a:spcBef>
                <a:spcPct val="0"/>
              </a:spcBef>
              <a:buFontTx/>
              <a:buNone/>
            </a:pPr>
            <a:r>
              <a:rPr lang="de-AT" altLang="de-DE" sz="700">
                <a:solidFill>
                  <a:schemeClr val="tx1"/>
                </a:solidFill>
                <a:cs typeface="Arial" panose="020B0604020202020204" pitchFamily="34" charset="0"/>
              </a:rPr>
              <a:t>der Absolventinnen</a:t>
            </a:r>
          </a:p>
          <a:p>
            <a:pPr algn="ctr" eaLnBrk="1" hangingPunct="1">
              <a:spcBef>
                <a:spcPct val="0"/>
              </a:spcBef>
              <a:buFontTx/>
              <a:buNone/>
            </a:pPr>
            <a:r>
              <a:rPr lang="de-AT" altLang="de-DE" sz="700">
                <a:solidFill>
                  <a:schemeClr val="tx1"/>
                </a:solidFill>
                <a:cs typeface="Arial" panose="020B0604020202020204" pitchFamily="34" charset="0"/>
              </a:rPr>
              <a:t>und Absolventen</a:t>
            </a:r>
          </a:p>
          <a:p>
            <a:pPr algn="ctr" eaLnBrk="1" hangingPunct="1">
              <a:spcBef>
                <a:spcPct val="0"/>
              </a:spcBef>
              <a:buFontTx/>
              <a:buNone/>
            </a:pPr>
            <a:r>
              <a:rPr lang="de-AT" altLang="de-DE" sz="700">
                <a:solidFill>
                  <a:schemeClr val="tx1"/>
                </a:solidFill>
                <a:cs typeface="Arial" panose="020B0604020202020204" pitchFamily="34" charset="0"/>
              </a:rPr>
              <a:t>2020</a:t>
            </a:r>
          </a:p>
        </p:txBody>
      </p:sp>
      <p:sp>
        <p:nvSpPr>
          <p:cNvPr id="23576" name="Rectangle 190">
            <a:extLst>
              <a:ext uri="{FF2B5EF4-FFF2-40B4-BE49-F238E27FC236}">
                <a16:creationId xmlns:a16="http://schemas.microsoft.com/office/drawing/2014/main" id="{3911144B-6806-4553-A7F0-9E89BA9DCC08}"/>
              </a:ext>
            </a:extLst>
          </p:cNvPr>
          <p:cNvSpPr>
            <a:spLocks noChangeArrowheads="1"/>
          </p:cNvSpPr>
          <p:nvPr/>
        </p:nvSpPr>
        <p:spPr bwMode="auto">
          <a:xfrm>
            <a:off x="6792913" y="3886201"/>
            <a:ext cx="3168650" cy="5635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1pPr>
            <a:lvl2pPr marL="742950" indent="-285750">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2pPr>
            <a:lvl3pPr marL="1143000" indent="-228600">
              <a:spcBef>
                <a:spcPct val="20000"/>
              </a:spcBef>
              <a:buSzPct val="80000"/>
              <a:buFont typeface="Lucida Sans Unicode" panose="020B0602030504020204" pitchFamily="34" charset="0"/>
              <a:buChar char="»"/>
              <a:defRPr>
                <a:solidFill>
                  <a:srgbClr val="67726B"/>
                </a:solidFill>
                <a:latin typeface="Lucida Sans Unicode" panose="020B0602030504020204" pitchFamily="34" charset="0"/>
                <a:cs typeface="Lucida Sans Unicode" panose="020B0602030504020204" pitchFamily="34" charset="0"/>
              </a:defRPr>
            </a:lvl3pPr>
            <a:lvl4pPr marL="1600200" indent="-228600">
              <a:spcBef>
                <a:spcPct val="20000"/>
              </a:spcBef>
              <a:buFont typeface="Lucida Sans Unicode" panose="020B0602030504020204" pitchFamily="34" charset="0"/>
              <a:buChar char="»"/>
              <a:defRPr sz="1600">
                <a:solidFill>
                  <a:srgbClr val="67726B"/>
                </a:solidFill>
                <a:latin typeface="Lucida Sans Unicode" panose="020B0602030504020204" pitchFamily="34" charset="0"/>
                <a:cs typeface="Lucida Sans Unicode" panose="020B0602030504020204" pitchFamily="34" charset="0"/>
              </a:defRPr>
            </a:lvl4pPr>
            <a:lvl5pPr marL="2057400" indent="-228600">
              <a:spcBef>
                <a:spcPct val="20000"/>
              </a:spcBef>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9pPr>
          </a:lstStyle>
          <a:p>
            <a:pPr algn="ctr" eaLnBrk="1" hangingPunct="1">
              <a:spcBef>
                <a:spcPct val="0"/>
              </a:spcBef>
              <a:buFontTx/>
              <a:buNone/>
            </a:pPr>
            <a:r>
              <a:rPr lang="de-AT" altLang="de-DE" sz="700" dirty="0">
                <a:solidFill>
                  <a:schemeClr val="tx1"/>
                </a:solidFill>
                <a:cs typeface="Arial" panose="020B0604020202020204" pitchFamily="34" charset="0"/>
              </a:rPr>
              <a:t>Prognose des Bedarfs</a:t>
            </a:r>
          </a:p>
          <a:p>
            <a:pPr algn="ctr" eaLnBrk="1" hangingPunct="1">
              <a:spcBef>
                <a:spcPct val="0"/>
              </a:spcBef>
              <a:buFontTx/>
              <a:buNone/>
            </a:pPr>
            <a:r>
              <a:rPr lang="de-AT" altLang="de-DE" sz="700" dirty="0">
                <a:solidFill>
                  <a:schemeClr val="tx1"/>
                </a:solidFill>
                <a:cs typeface="Arial" panose="020B0604020202020204" pitchFamily="34" charset="0"/>
              </a:rPr>
              <a:t>an Personen (VZÄ)</a:t>
            </a:r>
          </a:p>
          <a:p>
            <a:pPr algn="ctr" eaLnBrk="1" hangingPunct="1">
              <a:spcBef>
                <a:spcPct val="0"/>
              </a:spcBef>
              <a:buFontTx/>
              <a:buNone/>
            </a:pPr>
            <a:r>
              <a:rPr lang="de-AT" altLang="de-DE" sz="700" dirty="0">
                <a:solidFill>
                  <a:schemeClr val="tx1"/>
                </a:solidFill>
                <a:cs typeface="Arial" panose="020B0604020202020204" pitchFamily="34" charset="0"/>
              </a:rPr>
              <a:t>Berufsgruppen im Jahre x</a:t>
            </a:r>
          </a:p>
        </p:txBody>
      </p:sp>
      <p:sp>
        <p:nvSpPr>
          <p:cNvPr id="17425" name="Rectangle 200">
            <a:extLst>
              <a:ext uri="{FF2B5EF4-FFF2-40B4-BE49-F238E27FC236}">
                <a16:creationId xmlns:a16="http://schemas.microsoft.com/office/drawing/2014/main" id="{C58E7DBD-5858-490C-8BB6-815F166AF844}"/>
              </a:ext>
            </a:extLst>
          </p:cNvPr>
          <p:cNvSpPr>
            <a:spLocks noChangeArrowheads="1"/>
          </p:cNvSpPr>
          <p:nvPr/>
        </p:nvSpPr>
        <p:spPr bwMode="auto">
          <a:xfrm>
            <a:off x="2144714" y="5719763"/>
            <a:ext cx="2879725" cy="804862"/>
          </a:xfrm>
          <a:prstGeom prst="rect">
            <a:avLst/>
          </a:prstGeom>
          <a:noFill/>
          <a:ln w="5080" cap="rnd">
            <a:solidFill>
              <a:srgbClr val="888888"/>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1pPr>
            <a:lvl2pPr marL="742950" indent="-285750">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2pPr>
            <a:lvl3pPr marL="1143000" indent="-228600">
              <a:spcBef>
                <a:spcPct val="20000"/>
              </a:spcBef>
              <a:buSzPct val="80000"/>
              <a:buFont typeface="Lucida Sans Unicode" panose="020B0602030504020204" pitchFamily="34" charset="0"/>
              <a:buChar char="»"/>
              <a:defRPr>
                <a:solidFill>
                  <a:srgbClr val="67726B"/>
                </a:solidFill>
                <a:latin typeface="Lucida Sans Unicode" panose="020B0602030504020204" pitchFamily="34" charset="0"/>
                <a:cs typeface="Lucida Sans Unicode" panose="020B0602030504020204" pitchFamily="34" charset="0"/>
              </a:defRPr>
            </a:lvl3pPr>
            <a:lvl4pPr marL="1600200" indent="-228600">
              <a:spcBef>
                <a:spcPct val="20000"/>
              </a:spcBef>
              <a:buFont typeface="Lucida Sans Unicode" panose="020B0602030504020204" pitchFamily="34" charset="0"/>
              <a:buChar char="»"/>
              <a:defRPr sz="1600">
                <a:solidFill>
                  <a:srgbClr val="67726B"/>
                </a:solidFill>
                <a:latin typeface="Lucida Sans Unicode" panose="020B0602030504020204" pitchFamily="34" charset="0"/>
                <a:cs typeface="Lucida Sans Unicode" panose="020B0602030504020204" pitchFamily="34" charset="0"/>
              </a:defRPr>
            </a:lvl4pPr>
            <a:lvl5pPr marL="2057400" indent="-228600">
              <a:spcBef>
                <a:spcPct val="20000"/>
              </a:spcBef>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9pPr>
          </a:lstStyle>
          <a:p>
            <a:pPr algn="ctr" eaLnBrk="1" hangingPunct="1">
              <a:spcBef>
                <a:spcPct val="0"/>
              </a:spcBef>
              <a:buFontTx/>
              <a:buNone/>
            </a:pPr>
            <a:r>
              <a:rPr lang="de-AT" altLang="de-DE" sz="1000" b="1" dirty="0">
                <a:solidFill>
                  <a:schemeClr val="tx1"/>
                </a:solidFill>
                <a:cs typeface="Arial" panose="020B0604020202020204" pitchFamily="34" charset="0"/>
              </a:rPr>
              <a:t>Angebot</a:t>
            </a:r>
          </a:p>
          <a:p>
            <a:pPr algn="ctr" eaLnBrk="1" hangingPunct="1">
              <a:spcBef>
                <a:spcPct val="0"/>
              </a:spcBef>
              <a:buFontTx/>
              <a:buNone/>
            </a:pPr>
            <a:r>
              <a:rPr lang="de-AT" altLang="de-DE" sz="1000" dirty="0">
                <a:solidFill>
                  <a:schemeClr val="tx1"/>
                </a:solidFill>
                <a:cs typeface="Arial" panose="020B0604020202020204" pitchFamily="34" charset="0"/>
              </a:rPr>
              <a:t>an Gesundheitspersonal (Köpfe)</a:t>
            </a:r>
          </a:p>
        </p:txBody>
      </p:sp>
      <p:sp>
        <p:nvSpPr>
          <p:cNvPr id="23578" name="Rectangle 209">
            <a:extLst>
              <a:ext uri="{FF2B5EF4-FFF2-40B4-BE49-F238E27FC236}">
                <a16:creationId xmlns:a16="http://schemas.microsoft.com/office/drawing/2014/main" id="{0BD02E4E-D454-40E2-85A3-488D0C493C8B}"/>
              </a:ext>
            </a:extLst>
          </p:cNvPr>
          <p:cNvSpPr>
            <a:spLocks noChangeArrowheads="1"/>
          </p:cNvSpPr>
          <p:nvPr/>
        </p:nvSpPr>
        <p:spPr bwMode="auto">
          <a:xfrm>
            <a:off x="7145339" y="5719763"/>
            <a:ext cx="2879725" cy="804862"/>
          </a:xfrm>
          <a:prstGeom prst="rect">
            <a:avLst/>
          </a:prstGeom>
          <a:noFill/>
          <a:ln w="5080" cap="rnd">
            <a:solidFill>
              <a:srgbClr val="888888"/>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1pPr>
            <a:lvl2pPr marL="742950" indent="-285750">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2pPr>
            <a:lvl3pPr marL="1143000" indent="-228600">
              <a:spcBef>
                <a:spcPct val="20000"/>
              </a:spcBef>
              <a:buSzPct val="80000"/>
              <a:buFont typeface="Lucida Sans Unicode" panose="020B0602030504020204" pitchFamily="34" charset="0"/>
              <a:buChar char="»"/>
              <a:defRPr>
                <a:solidFill>
                  <a:srgbClr val="67726B"/>
                </a:solidFill>
                <a:latin typeface="Lucida Sans Unicode" panose="020B0602030504020204" pitchFamily="34" charset="0"/>
                <a:cs typeface="Lucida Sans Unicode" panose="020B0602030504020204" pitchFamily="34" charset="0"/>
              </a:defRPr>
            </a:lvl3pPr>
            <a:lvl4pPr marL="1600200" indent="-228600">
              <a:spcBef>
                <a:spcPct val="20000"/>
              </a:spcBef>
              <a:buFont typeface="Lucida Sans Unicode" panose="020B0602030504020204" pitchFamily="34" charset="0"/>
              <a:buChar char="»"/>
              <a:defRPr sz="1600">
                <a:solidFill>
                  <a:srgbClr val="67726B"/>
                </a:solidFill>
                <a:latin typeface="Lucida Sans Unicode" panose="020B0602030504020204" pitchFamily="34" charset="0"/>
                <a:cs typeface="Lucida Sans Unicode" panose="020B0602030504020204" pitchFamily="34" charset="0"/>
              </a:defRPr>
            </a:lvl4pPr>
            <a:lvl5pPr marL="2057400" indent="-228600">
              <a:spcBef>
                <a:spcPct val="20000"/>
              </a:spcBef>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9pPr>
          </a:lstStyle>
          <a:p>
            <a:pPr algn="ctr" eaLnBrk="1" hangingPunct="1">
              <a:spcBef>
                <a:spcPct val="0"/>
              </a:spcBef>
              <a:buFontTx/>
              <a:buNone/>
            </a:pPr>
            <a:r>
              <a:rPr lang="de-AT" altLang="de-DE" sz="1000" b="1" dirty="0">
                <a:solidFill>
                  <a:schemeClr val="tx1"/>
                </a:solidFill>
                <a:cs typeface="Arial" panose="020B0604020202020204" pitchFamily="34" charset="0"/>
              </a:rPr>
              <a:t>Bedarf</a:t>
            </a:r>
          </a:p>
          <a:p>
            <a:pPr algn="ctr" eaLnBrk="1" hangingPunct="1">
              <a:spcBef>
                <a:spcPct val="0"/>
              </a:spcBef>
              <a:buFontTx/>
              <a:buNone/>
            </a:pPr>
            <a:r>
              <a:rPr lang="de-AT" altLang="de-DE" sz="1000" dirty="0">
                <a:solidFill>
                  <a:schemeClr val="tx1"/>
                </a:solidFill>
                <a:cs typeface="Arial" panose="020B0604020202020204" pitchFamily="34" charset="0"/>
              </a:rPr>
              <a:t>an Gesundheitspersonal</a:t>
            </a:r>
          </a:p>
        </p:txBody>
      </p:sp>
      <p:sp>
        <p:nvSpPr>
          <p:cNvPr id="22" name="Rectangle 217">
            <a:extLst>
              <a:ext uri="{FF2B5EF4-FFF2-40B4-BE49-F238E27FC236}">
                <a16:creationId xmlns:a16="http://schemas.microsoft.com/office/drawing/2014/main" id="{A8EBF920-1483-4996-ADEB-7333150027F5}"/>
              </a:ext>
            </a:extLst>
          </p:cNvPr>
          <p:cNvSpPr>
            <a:spLocks noChangeArrowheads="1"/>
          </p:cNvSpPr>
          <p:nvPr/>
        </p:nvSpPr>
        <p:spPr bwMode="auto">
          <a:xfrm>
            <a:off x="5359401" y="5719763"/>
            <a:ext cx="1509713" cy="804862"/>
          </a:xfrm>
          <a:prstGeom prst="rect">
            <a:avLst/>
          </a:prstGeom>
          <a:solidFill>
            <a:schemeClr val="accent3">
              <a:lumMod val="60000"/>
              <a:lumOff val="40000"/>
            </a:schemeClr>
          </a:solidFill>
          <a:ln w="9525">
            <a:solidFill>
              <a:schemeClr val="accent3">
                <a:lumMod val="60000"/>
                <a:lumOff val="40000"/>
              </a:schemeClr>
            </a:solid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defRPr/>
            </a:pPr>
            <a:r>
              <a:rPr lang="de-AT" sz="1000" b="1" dirty="0">
                <a:latin typeface="Lucida Sans Unicode" pitchFamily="34" charset="0"/>
                <a:cs typeface="Lucida Sans Unicode" pitchFamily="34" charset="0"/>
              </a:rPr>
              <a:t>Differenz</a:t>
            </a:r>
          </a:p>
          <a:p>
            <a:pPr algn="ctr" eaLnBrk="1" hangingPunct="1">
              <a:defRPr/>
            </a:pPr>
            <a:r>
              <a:rPr lang="de-AT" sz="1000" dirty="0">
                <a:latin typeface="Lucida Sans Unicode" pitchFamily="34" charset="0"/>
                <a:cs typeface="Lucida Sans Unicode" pitchFamily="34" charset="0"/>
              </a:rPr>
              <a:t>zwischen Personalbedarf</a:t>
            </a:r>
          </a:p>
          <a:p>
            <a:pPr algn="ctr" eaLnBrk="1" hangingPunct="1">
              <a:defRPr/>
            </a:pPr>
            <a:r>
              <a:rPr lang="de-AT" sz="1000" dirty="0">
                <a:latin typeface="Lucida Sans Unicode" pitchFamily="34" charset="0"/>
                <a:cs typeface="Lucida Sans Unicode" pitchFamily="34" charset="0"/>
              </a:rPr>
              <a:t>und Personalangebot</a:t>
            </a:r>
          </a:p>
        </p:txBody>
      </p:sp>
      <p:sp>
        <p:nvSpPr>
          <p:cNvPr id="23" name="Freeform 241">
            <a:extLst>
              <a:ext uri="{FF2B5EF4-FFF2-40B4-BE49-F238E27FC236}">
                <a16:creationId xmlns:a16="http://schemas.microsoft.com/office/drawing/2014/main" id="{D9456D67-D62D-4D6D-8645-40E92388138D}"/>
              </a:ext>
            </a:extLst>
          </p:cNvPr>
          <p:cNvSpPr>
            <a:spLocks noEditPoints="1"/>
          </p:cNvSpPr>
          <p:nvPr/>
        </p:nvSpPr>
        <p:spPr bwMode="auto">
          <a:xfrm>
            <a:off x="2760663" y="3559176"/>
            <a:ext cx="107950" cy="201613"/>
          </a:xfrm>
          <a:custGeom>
            <a:avLst/>
            <a:gdLst/>
            <a:ahLst/>
            <a:cxnLst>
              <a:cxn ang="0">
                <a:pos x="28" y="0"/>
              </a:cxn>
              <a:cxn ang="0">
                <a:pos x="28" y="133"/>
              </a:cxn>
              <a:cxn ang="0">
                <a:pos x="20" y="133"/>
              </a:cxn>
              <a:cxn ang="0">
                <a:pos x="20" y="0"/>
              </a:cxn>
              <a:cxn ang="0">
                <a:pos x="28" y="0"/>
              </a:cxn>
              <a:cxn ang="0">
                <a:pos x="48" y="125"/>
              </a:cxn>
              <a:cxn ang="0">
                <a:pos x="24" y="173"/>
              </a:cxn>
              <a:cxn ang="0">
                <a:pos x="0" y="125"/>
              </a:cxn>
              <a:cxn ang="0">
                <a:pos x="48" y="125"/>
              </a:cxn>
            </a:cxnLst>
            <a:rect l="0" t="0" r="r" b="b"/>
            <a:pathLst>
              <a:path w="48" h="173">
                <a:moveTo>
                  <a:pt x="28" y="0"/>
                </a:moveTo>
                <a:lnTo>
                  <a:pt x="28" y="133"/>
                </a:lnTo>
                <a:lnTo>
                  <a:pt x="20" y="133"/>
                </a:lnTo>
                <a:lnTo>
                  <a:pt x="20" y="0"/>
                </a:lnTo>
                <a:lnTo>
                  <a:pt x="28" y="0"/>
                </a:lnTo>
                <a:close/>
                <a:moveTo>
                  <a:pt x="48" y="125"/>
                </a:moveTo>
                <a:lnTo>
                  <a:pt x="24" y="173"/>
                </a:lnTo>
                <a:lnTo>
                  <a:pt x="0" y="125"/>
                </a:lnTo>
                <a:lnTo>
                  <a:pt x="48" y="125"/>
                </a:lnTo>
                <a:close/>
              </a:path>
            </a:pathLst>
          </a:custGeom>
          <a:solidFill>
            <a:schemeClr val="accent4"/>
          </a:solidFill>
          <a:ln w="1" cap="flat">
            <a:solidFill>
              <a:schemeClr val="accent4"/>
            </a:solidFill>
            <a:prstDash val="solid"/>
            <a:bevel/>
            <a:headEnd/>
            <a:tailEnd/>
          </a:ln>
        </p:spPr>
        <p:txBody>
          <a:bodyPr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defRPr/>
            </a:pPr>
            <a:endParaRPr lang="de-AT" sz="700" dirty="0">
              <a:latin typeface="Lucida Sans Unicode" pitchFamily="34" charset="0"/>
              <a:cs typeface="Lucida Sans Unicode" pitchFamily="34" charset="0"/>
            </a:endParaRPr>
          </a:p>
        </p:txBody>
      </p:sp>
      <p:sp>
        <p:nvSpPr>
          <p:cNvPr id="24" name="Freeform 242">
            <a:extLst>
              <a:ext uri="{FF2B5EF4-FFF2-40B4-BE49-F238E27FC236}">
                <a16:creationId xmlns:a16="http://schemas.microsoft.com/office/drawing/2014/main" id="{1769B6FB-3EFA-4623-A24A-F9F2F024D982}"/>
              </a:ext>
            </a:extLst>
          </p:cNvPr>
          <p:cNvSpPr>
            <a:spLocks noEditPoints="1"/>
          </p:cNvSpPr>
          <p:nvPr/>
        </p:nvSpPr>
        <p:spPr bwMode="auto">
          <a:xfrm>
            <a:off x="4287838" y="3327401"/>
            <a:ext cx="107950" cy="201613"/>
          </a:xfrm>
          <a:custGeom>
            <a:avLst/>
            <a:gdLst/>
            <a:ahLst/>
            <a:cxnLst>
              <a:cxn ang="0">
                <a:pos x="29" y="0"/>
              </a:cxn>
              <a:cxn ang="0">
                <a:pos x="29" y="133"/>
              </a:cxn>
              <a:cxn ang="0">
                <a:pos x="19" y="133"/>
              </a:cxn>
              <a:cxn ang="0">
                <a:pos x="19" y="0"/>
              </a:cxn>
              <a:cxn ang="0">
                <a:pos x="29" y="0"/>
              </a:cxn>
              <a:cxn ang="0">
                <a:pos x="48" y="125"/>
              </a:cxn>
              <a:cxn ang="0">
                <a:pos x="24" y="173"/>
              </a:cxn>
              <a:cxn ang="0">
                <a:pos x="0" y="125"/>
              </a:cxn>
              <a:cxn ang="0">
                <a:pos x="48" y="125"/>
              </a:cxn>
            </a:cxnLst>
            <a:rect l="0" t="0" r="r" b="b"/>
            <a:pathLst>
              <a:path w="48" h="173">
                <a:moveTo>
                  <a:pt x="29" y="0"/>
                </a:moveTo>
                <a:lnTo>
                  <a:pt x="29" y="133"/>
                </a:lnTo>
                <a:lnTo>
                  <a:pt x="19" y="133"/>
                </a:lnTo>
                <a:lnTo>
                  <a:pt x="19" y="0"/>
                </a:lnTo>
                <a:lnTo>
                  <a:pt x="29" y="0"/>
                </a:lnTo>
                <a:close/>
                <a:moveTo>
                  <a:pt x="48" y="125"/>
                </a:moveTo>
                <a:lnTo>
                  <a:pt x="24" y="173"/>
                </a:lnTo>
                <a:lnTo>
                  <a:pt x="0" y="125"/>
                </a:lnTo>
                <a:lnTo>
                  <a:pt x="48" y="125"/>
                </a:lnTo>
                <a:close/>
              </a:path>
            </a:pathLst>
          </a:custGeom>
          <a:solidFill>
            <a:schemeClr val="accent5"/>
          </a:solidFill>
          <a:ln w="1" cap="flat">
            <a:solidFill>
              <a:schemeClr val="accent5"/>
            </a:solidFill>
            <a:prstDash val="solid"/>
            <a:bevel/>
            <a:headEnd/>
            <a:tailEnd/>
          </a:ln>
        </p:spPr>
        <p:txBody>
          <a:bodyPr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defRPr/>
            </a:pPr>
            <a:endParaRPr lang="de-AT" sz="700" dirty="0">
              <a:latin typeface="Lucida Sans Unicode" pitchFamily="34" charset="0"/>
              <a:cs typeface="Lucida Sans Unicode" pitchFamily="34" charset="0"/>
            </a:endParaRPr>
          </a:p>
        </p:txBody>
      </p:sp>
      <p:sp>
        <p:nvSpPr>
          <p:cNvPr id="25" name="Freeform 246">
            <a:extLst>
              <a:ext uri="{FF2B5EF4-FFF2-40B4-BE49-F238E27FC236}">
                <a16:creationId xmlns:a16="http://schemas.microsoft.com/office/drawing/2014/main" id="{B343E3A3-BA15-48EF-A1C7-3B88F3385BB7}"/>
              </a:ext>
            </a:extLst>
          </p:cNvPr>
          <p:cNvSpPr>
            <a:spLocks noEditPoints="1"/>
          </p:cNvSpPr>
          <p:nvPr/>
        </p:nvSpPr>
        <p:spPr bwMode="auto">
          <a:xfrm>
            <a:off x="2144713" y="4284663"/>
            <a:ext cx="107950" cy="1408112"/>
          </a:xfrm>
          <a:custGeom>
            <a:avLst/>
            <a:gdLst/>
            <a:ahLst/>
            <a:cxnLst>
              <a:cxn ang="0">
                <a:pos x="28" y="0"/>
              </a:cxn>
              <a:cxn ang="0">
                <a:pos x="28" y="260"/>
              </a:cxn>
              <a:cxn ang="0">
                <a:pos x="20" y="260"/>
              </a:cxn>
              <a:cxn ang="0">
                <a:pos x="20" y="0"/>
              </a:cxn>
              <a:cxn ang="0">
                <a:pos x="28" y="0"/>
              </a:cxn>
              <a:cxn ang="0">
                <a:pos x="48" y="252"/>
              </a:cxn>
              <a:cxn ang="0">
                <a:pos x="24" y="300"/>
              </a:cxn>
              <a:cxn ang="0">
                <a:pos x="0" y="252"/>
              </a:cxn>
              <a:cxn ang="0">
                <a:pos x="48" y="252"/>
              </a:cxn>
            </a:cxnLst>
            <a:rect l="0" t="0" r="r" b="b"/>
            <a:pathLst>
              <a:path w="48" h="300">
                <a:moveTo>
                  <a:pt x="28" y="0"/>
                </a:moveTo>
                <a:lnTo>
                  <a:pt x="28" y="260"/>
                </a:lnTo>
                <a:lnTo>
                  <a:pt x="20" y="260"/>
                </a:lnTo>
                <a:lnTo>
                  <a:pt x="20" y="0"/>
                </a:lnTo>
                <a:lnTo>
                  <a:pt x="28" y="0"/>
                </a:lnTo>
                <a:close/>
                <a:moveTo>
                  <a:pt x="48" y="252"/>
                </a:moveTo>
                <a:lnTo>
                  <a:pt x="24" y="300"/>
                </a:lnTo>
                <a:lnTo>
                  <a:pt x="0" y="252"/>
                </a:lnTo>
                <a:lnTo>
                  <a:pt x="48" y="252"/>
                </a:lnTo>
                <a:close/>
              </a:path>
            </a:pathLst>
          </a:custGeom>
          <a:solidFill>
            <a:schemeClr val="accent4"/>
          </a:solidFill>
          <a:ln w="1" cap="flat">
            <a:solidFill>
              <a:schemeClr val="accent4"/>
            </a:solidFill>
            <a:prstDash val="solid"/>
            <a:bevel/>
            <a:headEnd/>
            <a:tailEnd/>
          </a:ln>
        </p:spPr>
        <p:txBody>
          <a:bodyPr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defRPr/>
            </a:pPr>
            <a:endParaRPr lang="de-AT" sz="700" dirty="0">
              <a:latin typeface="Lucida Sans Unicode" pitchFamily="34" charset="0"/>
              <a:cs typeface="Lucida Sans Unicode" pitchFamily="34" charset="0"/>
            </a:endParaRPr>
          </a:p>
        </p:txBody>
      </p:sp>
      <p:sp>
        <p:nvSpPr>
          <p:cNvPr id="23583" name="Freeform 248">
            <a:extLst>
              <a:ext uri="{FF2B5EF4-FFF2-40B4-BE49-F238E27FC236}">
                <a16:creationId xmlns:a16="http://schemas.microsoft.com/office/drawing/2014/main" id="{E0131B11-89B2-4DA4-8397-1A4630DE61A3}"/>
              </a:ext>
            </a:extLst>
          </p:cNvPr>
          <p:cNvSpPr>
            <a:spLocks noEditPoints="1"/>
          </p:cNvSpPr>
          <p:nvPr/>
        </p:nvSpPr>
        <p:spPr bwMode="auto">
          <a:xfrm>
            <a:off x="5072064" y="6040438"/>
            <a:ext cx="179387" cy="120650"/>
          </a:xfrm>
          <a:custGeom>
            <a:avLst/>
            <a:gdLst>
              <a:gd name="T0" fmla="*/ 0 w 176"/>
              <a:gd name="T1" fmla="*/ 2147483646 h 48"/>
              <a:gd name="T2" fmla="*/ 2147483646 w 176"/>
              <a:gd name="T3" fmla="*/ 2147483646 h 48"/>
              <a:gd name="T4" fmla="*/ 2147483646 w 176"/>
              <a:gd name="T5" fmla="*/ 2147483646 h 48"/>
              <a:gd name="T6" fmla="*/ 0 w 176"/>
              <a:gd name="T7" fmla="*/ 2147483646 h 48"/>
              <a:gd name="T8" fmla="*/ 0 w 176"/>
              <a:gd name="T9" fmla="*/ 2147483646 h 48"/>
              <a:gd name="T10" fmla="*/ 2147483646 w 176"/>
              <a:gd name="T11" fmla="*/ 0 h 48"/>
              <a:gd name="T12" fmla="*/ 2147483646 w 176"/>
              <a:gd name="T13" fmla="*/ 2147483646 h 48"/>
              <a:gd name="T14" fmla="*/ 2147483646 w 176"/>
              <a:gd name="T15" fmla="*/ 2147483646 h 48"/>
              <a:gd name="T16" fmla="*/ 2147483646 w 176"/>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6"/>
              <a:gd name="T28" fmla="*/ 0 h 48"/>
              <a:gd name="T29" fmla="*/ 176 w 176"/>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6" h="48">
                <a:moveTo>
                  <a:pt x="0" y="16"/>
                </a:moveTo>
                <a:lnTo>
                  <a:pt x="136" y="16"/>
                </a:lnTo>
                <a:lnTo>
                  <a:pt x="136" y="32"/>
                </a:lnTo>
                <a:lnTo>
                  <a:pt x="0" y="32"/>
                </a:lnTo>
                <a:lnTo>
                  <a:pt x="0" y="16"/>
                </a:lnTo>
                <a:close/>
                <a:moveTo>
                  <a:pt x="128" y="0"/>
                </a:moveTo>
                <a:lnTo>
                  <a:pt x="176" y="24"/>
                </a:lnTo>
                <a:lnTo>
                  <a:pt x="128" y="48"/>
                </a:lnTo>
                <a:lnTo>
                  <a:pt x="128" y="0"/>
                </a:lnTo>
                <a:close/>
              </a:path>
            </a:pathLst>
          </a:custGeom>
          <a:solidFill>
            <a:schemeClr val="accent1"/>
          </a:solidFill>
          <a:ln w="1" cap="flat">
            <a:solidFill>
              <a:schemeClr val="accent1"/>
            </a:solidFill>
            <a:prstDash val="solid"/>
            <a:bevel/>
            <a:headEnd/>
            <a:tailEnd/>
          </a:ln>
        </p:spPr>
        <p:txBody>
          <a:bodyPr anchor="ctr"/>
          <a:lstStyle/>
          <a:p>
            <a:endParaRPr lang="de-DE"/>
          </a:p>
        </p:txBody>
      </p:sp>
      <p:sp>
        <p:nvSpPr>
          <p:cNvPr id="23584" name="Freeform 249">
            <a:extLst>
              <a:ext uri="{FF2B5EF4-FFF2-40B4-BE49-F238E27FC236}">
                <a16:creationId xmlns:a16="http://schemas.microsoft.com/office/drawing/2014/main" id="{76816D3E-57DC-4AD6-A2C1-5FB2E78A974C}"/>
              </a:ext>
            </a:extLst>
          </p:cNvPr>
          <p:cNvSpPr>
            <a:spLocks noEditPoints="1"/>
          </p:cNvSpPr>
          <p:nvPr/>
        </p:nvSpPr>
        <p:spPr bwMode="auto">
          <a:xfrm>
            <a:off x="6931025" y="6040438"/>
            <a:ext cx="179388" cy="120650"/>
          </a:xfrm>
          <a:custGeom>
            <a:avLst/>
            <a:gdLst>
              <a:gd name="T0" fmla="*/ 2147483646 w 176"/>
              <a:gd name="T1" fmla="*/ 2147483646 h 48"/>
              <a:gd name="T2" fmla="*/ 2147483646 w 176"/>
              <a:gd name="T3" fmla="*/ 2147483646 h 48"/>
              <a:gd name="T4" fmla="*/ 2147483646 w 176"/>
              <a:gd name="T5" fmla="*/ 2147483646 h 48"/>
              <a:gd name="T6" fmla="*/ 2147483646 w 176"/>
              <a:gd name="T7" fmla="*/ 2147483646 h 48"/>
              <a:gd name="T8" fmla="*/ 2147483646 w 176"/>
              <a:gd name="T9" fmla="*/ 2147483646 h 48"/>
              <a:gd name="T10" fmla="*/ 2147483646 w 176"/>
              <a:gd name="T11" fmla="*/ 2147483646 h 48"/>
              <a:gd name="T12" fmla="*/ 0 w 176"/>
              <a:gd name="T13" fmla="*/ 2147483646 h 48"/>
              <a:gd name="T14" fmla="*/ 2147483646 w 176"/>
              <a:gd name="T15" fmla="*/ 0 h 48"/>
              <a:gd name="T16" fmla="*/ 2147483646 w 176"/>
              <a:gd name="T17" fmla="*/ 2147483646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6"/>
              <a:gd name="T28" fmla="*/ 0 h 48"/>
              <a:gd name="T29" fmla="*/ 176 w 176"/>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6" h="48">
                <a:moveTo>
                  <a:pt x="176" y="32"/>
                </a:moveTo>
                <a:lnTo>
                  <a:pt x="40" y="32"/>
                </a:lnTo>
                <a:lnTo>
                  <a:pt x="40" y="16"/>
                </a:lnTo>
                <a:lnTo>
                  <a:pt x="176" y="16"/>
                </a:lnTo>
                <a:lnTo>
                  <a:pt x="176" y="32"/>
                </a:lnTo>
                <a:close/>
                <a:moveTo>
                  <a:pt x="48" y="48"/>
                </a:moveTo>
                <a:lnTo>
                  <a:pt x="0" y="24"/>
                </a:lnTo>
                <a:lnTo>
                  <a:pt x="48" y="0"/>
                </a:lnTo>
                <a:lnTo>
                  <a:pt x="48" y="48"/>
                </a:lnTo>
                <a:close/>
              </a:path>
            </a:pathLst>
          </a:custGeom>
          <a:solidFill>
            <a:schemeClr val="accent1"/>
          </a:solidFill>
          <a:ln w="1" cap="flat">
            <a:solidFill>
              <a:schemeClr val="accent1"/>
            </a:solidFill>
            <a:prstDash val="solid"/>
            <a:bevel/>
            <a:headEnd/>
            <a:tailEnd/>
          </a:ln>
        </p:spPr>
        <p:txBody>
          <a:bodyPr anchor="ctr"/>
          <a:lstStyle/>
          <a:p>
            <a:endParaRPr lang="de-DE"/>
          </a:p>
        </p:txBody>
      </p:sp>
      <p:sp>
        <p:nvSpPr>
          <p:cNvPr id="23585" name="Rectangle 250">
            <a:extLst>
              <a:ext uri="{FF2B5EF4-FFF2-40B4-BE49-F238E27FC236}">
                <a16:creationId xmlns:a16="http://schemas.microsoft.com/office/drawing/2014/main" id="{DB9ECE26-46F2-4046-9CA8-DA2F31860C03}"/>
              </a:ext>
            </a:extLst>
          </p:cNvPr>
          <p:cNvSpPr>
            <a:spLocks noChangeArrowheads="1"/>
          </p:cNvSpPr>
          <p:nvPr/>
        </p:nvSpPr>
        <p:spPr bwMode="auto">
          <a:xfrm>
            <a:off x="7216776" y="4924425"/>
            <a:ext cx="1260475" cy="401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1pPr>
            <a:lvl2pPr marL="742950" indent="-285750">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2pPr>
            <a:lvl3pPr marL="1143000" indent="-228600">
              <a:spcBef>
                <a:spcPct val="20000"/>
              </a:spcBef>
              <a:buSzPct val="80000"/>
              <a:buFont typeface="Lucida Sans Unicode" panose="020B0602030504020204" pitchFamily="34" charset="0"/>
              <a:buChar char="»"/>
              <a:defRPr>
                <a:solidFill>
                  <a:srgbClr val="67726B"/>
                </a:solidFill>
                <a:latin typeface="Lucida Sans Unicode" panose="020B0602030504020204" pitchFamily="34" charset="0"/>
                <a:cs typeface="Lucida Sans Unicode" panose="020B0602030504020204" pitchFamily="34" charset="0"/>
              </a:defRPr>
            </a:lvl3pPr>
            <a:lvl4pPr marL="1600200" indent="-228600">
              <a:spcBef>
                <a:spcPct val="20000"/>
              </a:spcBef>
              <a:buFont typeface="Lucida Sans Unicode" panose="020B0602030504020204" pitchFamily="34" charset="0"/>
              <a:buChar char="»"/>
              <a:defRPr sz="1600">
                <a:solidFill>
                  <a:srgbClr val="67726B"/>
                </a:solidFill>
                <a:latin typeface="Lucida Sans Unicode" panose="020B0602030504020204" pitchFamily="34" charset="0"/>
                <a:cs typeface="Lucida Sans Unicode" panose="020B0602030504020204" pitchFamily="34" charset="0"/>
              </a:defRPr>
            </a:lvl4pPr>
            <a:lvl5pPr marL="2057400" indent="-228600">
              <a:spcBef>
                <a:spcPct val="20000"/>
              </a:spcBef>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9pPr>
          </a:lstStyle>
          <a:p>
            <a:pPr algn="ctr" eaLnBrk="1" hangingPunct="1">
              <a:spcBef>
                <a:spcPct val="0"/>
              </a:spcBef>
              <a:buFontTx/>
              <a:buNone/>
            </a:pPr>
            <a:r>
              <a:rPr lang="de-AT" altLang="de-DE" sz="700">
                <a:solidFill>
                  <a:schemeClr val="tx1"/>
                </a:solidFill>
                <a:cs typeface="Arial" panose="020B0604020202020204" pitchFamily="34" charset="0"/>
              </a:rPr>
              <a:t>Bedarf in sonstigen Berufsfeldern (Köpfe)</a:t>
            </a:r>
          </a:p>
        </p:txBody>
      </p:sp>
      <p:sp>
        <p:nvSpPr>
          <p:cNvPr id="23586" name="Freeform 258">
            <a:extLst>
              <a:ext uri="{FF2B5EF4-FFF2-40B4-BE49-F238E27FC236}">
                <a16:creationId xmlns:a16="http://schemas.microsoft.com/office/drawing/2014/main" id="{376297CA-5489-4AB8-9392-B38696E10959}"/>
              </a:ext>
            </a:extLst>
          </p:cNvPr>
          <p:cNvSpPr>
            <a:spLocks noEditPoints="1"/>
          </p:cNvSpPr>
          <p:nvPr/>
        </p:nvSpPr>
        <p:spPr bwMode="auto">
          <a:xfrm>
            <a:off x="9288463" y="5483226"/>
            <a:ext cx="107950" cy="200025"/>
          </a:xfrm>
          <a:custGeom>
            <a:avLst/>
            <a:gdLst>
              <a:gd name="T0" fmla="*/ 2147483646 w 200"/>
              <a:gd name="T1" fmla="*/ 2147483646 h 830"/>
              <a:gd name="T2" fmla="*/ 2147483646 w 200"/>
              <a:gd name="T3" fmla="*/ 2147483646 h 830"/>
              <a:gd name="T4" fmla="*/ 2147483646 w 200"/>
              <a:gd name="T5" fmla="*/ 2147483646 h 830"/>
              <a:gd name="T6" fmla="*/ 2147483646 w 200"/>
              <a:gd name="T7" fmla="*/ 2147483646 h 830"/>
              <a:gd name="T8" fmla="*/ 2147483646 w 200"/>
              <a:gd name="T9" fmla="*/ 2147483646 h 830"/>
              <a:gd name="T10" fmla="*/ 2147483646 w 200"/>
              <a:gd name="T11" fmla="*/ 0 h 830"/>
              <a:gd name="T12" fmla="*/ 2147483646 w 200"/>
              <a:gd name="T13" fmla="*/ 2147483646 h 830"/>
              <a:gd name="T14" fmla="*/ 2147483646 w 200"/>
              <a:gd name="T15" fmla="*/ 2147483646 h 830"/>
              <a:gd name="T16" fmla="*/ 2147483646 w 200"/>
              <a:gd name="T17" fmla="*/ 2147483646 h 830"/>
              <a:gd name="T18" fmla="*/ 0 w 200"/>
              <a:gd name="T19" fmla="*/ 2147483646 h 830"/>
              <a:gd name="T20" fmla="*/ 2147483646 w 200"/>
              <a:gd name="T21" fmla="*/ 2147483646 h 8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
              <a:gd name="T34" fmla="*/ 0 h 830"/>
              <a:gd name="T35" fmla="*/ 200 w 200"/>
              <a:gd name="T36" fmla="*/ 830 h 8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 h="830">
                <a:moveTo>
                  <a:pt x="117" y="17"/>
                </a:moveTo>
                <a:lnTo>
                  <a:pt x="117" y="664"/>
                </a:lnTo>
                <a:cubicBezTo>
                  <a:pt x="117" y="673"/>
                  <a:pt x="110" y="680"/>
                  <a:pt x="100" y="680"/>
                </a:cubicBezTo>
                <a:cubicBezTo>
                  <a:pt x="91" y="680"/>
                  <a:pt x="84" y="673"/>
                  <a:pt x="84" y="664"/>
                </a:cubicBezTo>
                <a:lnTo>
                  <a:pt x="84" y="17"/>
                </a:lnTo>
                <a:cubicBezTo>
                  <a:pt x="84" y="8"/>
                  <a:pt x="91" y="0"/>
                  <a:pt x="100" y="0"/>
                </a:cubicBezTo>
                <a:cubicBezTo>
                  <a:pt x="110" y="0"/>
                  <a:pt x="117" y="8"/>
                  <a:pt x="117" y="17"/>
                </a:cubicBezTo>
                <a:close/>
                <a:moveTo>
                  <a:pt x="200" y="630"/>
                </a:moveTo>
                <a:lnTo>
                  <a:pt x="100" y="830"/>
                </a:lnTo>
                <a:lnTo>
                  <a:pt x="0" y="630"/>
                </a:lnTo>
                <a:lnTo>
                  <a:pt x="200" y="630"/>
                </a:lnTo>
                <a:close/>
              </a:path>
            </a:pathLst>
          </a:custGeom>
          <a:solidFill>
            <a:schemeClr val="accent1"/>
          </a:solidFill>
          <a:ln w="1" cap="flat">
            <a:solidFill>
              <a:schemeClr val="accent1"/>
            </a:solidFill>
            <a:prstDash val="solid"/>
            <a:bevel/>
            <a:headEnd/>
            <a:tailEnd/>
          </a:ln>
        </p:spPr>
        <p:txBody>
          <a:bodyPr anchor="ctr"/>
          <a:lstStyle/>
          <a:p>
            <a:endParaRPr lang="de-DE"/>
          </a:p>
        </p:txBody>
      </p:sp>
      <p:sp>
        <p:nvSpPr>
          <p:cNvPr id="23587" name="Rectangle 259">
            <a:extLst>
              <a:ext uri="{FF2B5EF4-FFF2-40B4-BE49-F238E27FC236}">
                <a16:creationId xmlns:a16="http://schemas.microsoft.com/office/drawing/2014/main" id="{388B3F5D-55D1-4CAC-9EAD-585B19866F05}"/>
              </a:ext>
            </a:extLst>
          </p:cNvPr>
          <p:cNvSpPr>
            <a:spLocks noChangeArrowheads="1"/>
          </p:cNvSpPr>
          <p:nvPr/>
        </p:nvSpPr>
        <p:spPr bwMode="auto">
          <a:xfrm>
            <a:off x="3770314" y="4846638"/>
            <a:ext cx="1150937"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1pPr>
            <a:lvl2pPr marL="742950" indent="-285750">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2pPr>
            <a:lvl3pPr marL="1143000" indent="-228600">
              <a:spcBef>
                <a:spcPct val="20000"/>
              </a:spcBef>
              <a:buSzPct val="80000"/>
              <a:buFont typeface="Lucida Sans Unicode" panose="020B0602030504020204" pitchFamily="34" charset="0"/>
              <a:buChar char="»"/>
              <a:defRPr>
                <a:solidFill>
                  <a:srgbClr val="67726B"/>
                </a:solidFill>
                <a:latin typeface="Lucida Sans Unicode" panose="020B0602030504020204" pitchFamily="34" charset="0"/>
                <a:cs typeface="Lucida Sans Unicode" panose="020B0602030504020204" pitchFamily="34" charset="0"/>
              </a:defRPr>
            </a:lvl3pPr>
            <a:lvl4pPr marL="1600200" indent="-228600">
              <a:spcBef>
                <a:spcPct val="20000"/>
              </a:spcBef>
              <a:buFont typeface="Lucida Sans Unicode" panose="020B0602030504020204" pitchFamily="34" charset="0"/>
              <a:buChar char="»"/>
              <a:defRPr sz="1600">
                <a:solidFill>
                  <a:srgbClr val="67726B"/>
                </a:solidFill>
                <a:latin typeface="Lucida Sans Unicode" panose="020B0602030504020204" pitchFamily="34" charset="0"/>
                <a:cs typeface="Lucida Sans Unicode" panose="020B0602030504020204" pitchFamily="34" charset="0"/>
              </a:defRPr>
            </a:lvl4pPr>
            <a:lvl5pPr marL="2057400" indent="-228600">
              <a:spcBef>
                <a:spcPct val="20000"/>
              </a:spcBef>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9pPr>
          </a:lstStyle>
          <a:p>
            <a:pPr algn="ctr" eaLnBrk="1" hangingPunct="1">
              <a:spcBef>
                <a:spcPct val="0"/>
              </a:spcBef>
              <a:buFontTx/>
              <a:buNone/>
            </a:pPr>
            <a:r>
              <a:rPr lang="de-AT" altLang="de-DE" sz="700">
                <a:solidFill>
                  <a:schemeClr val="tx1"/>
                </a:solidFill>
                <a:cs typeface="Arial" panose="020B0604020202020204" pitchFamily="34" charset="0"/>
              </a:rPr>
              <a:t>Zuwanderung</a:t>
            </a:r>
          </a:p>
          <a:p>
            <a:pPr algn="ctr" eaLnBrk="1" hangingPunct="1">
              <a:spcBef>
                <a:spcPct val="0"/>
              </a:spcBef>
              <a:buFontTx/>
              <a:buNone/>
            </a:pPr>
            <a:r>
              <a:rPr lang="de-AT" altLang="de-DE" sz="700">
                <a:solidFill>
                  <a:schemeClr val="tx1"/>
                </a:solidFill>
                <a:cs typeface="Arial" panose="020B0604020202020204" pitchFamily="34" charset="0"/>
              </a:rPr>
              <a:t>nach (EWR Zulassungen und Nostrifikationen)</a:t>
            </a:r>
          </a:p>
        </p:txBody>
      </p:sp>
      <p:sp>
        <p:nvSpPr>
          <p:cNvPr id="23588" name="Rectangle 285">
            <a:extLst>
              <a:ext uri="{FF2B5EF4-FFF2-40B4-BE49-F238E27FC236}">
                <a16:creationId xmlns:a16="http://schemas.microsoft.com/office/drawing/2014/main" id="{A92A9BC7-DFAA-4E61-AA83-B7FC23468F38}"/>
              </a:ext>
            </a:extLst>
          </p:cNvPr>
          <p:cNvSpPr>
            <a:spLocks noChangeArrowheads="1"/>
          </p:cNvSpPr>
          <p:nvPr/>
        </p:nvSpPr>
        <p:spPr bwMode="auto">
          <a:xfrm>
            <a:off x="7864475" y="2451100"/>
            <a:ext cx="1028700" cy="401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1pPr>
            <a:lvl2pPr marL="742950" indent="-285750">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2pPr>
            <a:lvl3pPr marL="1143000" indent="-228600">
              <a:spcBef>
                <a:spcPct val="20000"/>
              </a:spcBef>
              <a:buSzPct val="80000"/>
              <a:buFont typeface="Lucida Sans Unicode" panose="020B0602030504020204" pitchFamily="34" charset="0"/>
              <a:buChar char="»"/>
              <a:defRPr>
                <a:solidFill>
                  <a:srgbClr val="67726B"/>
                </a:solidFill>
                <a:latin typeface="Lucida Sans Unicode" panose="020B0602030504020204" pitchFamily="34" charset="0"/>
                <a:cs typeface="Lucida Sans Unicode" panose="020B0602030504020204" pitchFamily="34" charset="0"/>
              </a:defRPr>
            </a:lvl3pPr>
            <a:lvl4pPr marL="1600200" indent="-228600">
              <a:spcBef>
                <a:spcPct val="20000"/>
              </a:spcBef>
              <a:buFont typeface="Lucida Sans Unicode" panose="020B0602030504020204" pitchFamily="34" charset="0"/>
              <a:buChar char="»"/>
              <a:defRPr sz="1600">
                <a:solidFill>
                  <a:srgbClr val="67726B"/>
                </a:solidFill>
                <a:latin typeface="Lucida Sans Unicode" panose="020B0602030504020204" pitchFamily="34" charset="0"/>
                <a:cs typeface="Lucida Sans Unicode" panose="020B0602030504020204" pitchFamily="34" charset="0"/>
              </a:defRPr>
            </a:lvl4pPr>
            <a:lvl5pPr marL="2057400" indent="-228600">
              <a:spcBef>
                <a:spcPct val="20000"/>
              </a:spcBef>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9pPr>
          </a:lstStyle>
          <a:p>
            <a:pPr algn="ctr" eaLnBrk="1" hangingPunct="1">
              <a:spcBef>
                <a:spcPct val="0"/>
              </a:spcBef>
              <a:buFontTx/>
              <a:buNone/>
            </a:pPr>
            <a:r>
              <a:rPr lang="de-AT" altLang="de-DE" sz="700">
                <a:solidFill>
                  <a:schemeClr val="tx1"/>
                </a:solidFill>
                <a:cs typeface="Arial" panose="020B0604020202020204" pitchFamily="34" charset="0"/>
              </a:rPr>
              <a:t>Extramural (HKP)</a:t>
            </a:r>
          </a:p>
        </p:txBody>
      </p:sp>
      <p:sp>
        <p:nvSpPr>
          <p:cNvPr id="23589" name="Freeform 292">
            <a:extLst>
              <a:ext uri="{FF2B5EF4-FFF2-40B4-BE49-F238E27FC236}">
                <a16:creationId xmlns:a16="http://schemas.microsoft.com/office/drawing/2014/main" id="{9B62493E-7193-4430-81C4-027E99C24CD1}"/>
              </a:ext>
            </a:extLst>
          </p:cNvPr>
          <p:cNvSpPr>
            <a:spLocks noEditPoints="1"/>
          </p:cNvSpPr>
          <p:nvPr/>
        </p:nvSpPr>
        <p:spPr bwMode="auto">
          <a:xfrm>
            <a:off x="8293100" y="3646488"/>
            <a:ext cx="107950" cy="201612"/>
          </a:xfrm>
          <a:custGeom>
            <a:avLst/>
            <a:gdLst>
              <a:gd name="T0" fmla="*/ 2147483646 w 200"/>
              <a:gd name="T1" fmla="*/ 2147483646 h 737"/>
              <a:gd name="T2" fmla="*/ 2147483646 w 200"/>
              <a:gd name="T3" fmla="*/ 2147483646 h 737"/>
              <a:gd name="T4" fmla="*/ 2147483646 w 200"/>
              <a:gd name="T5" fmla="*/ 2147483646 h 737"/>
              <a:gd name="T6" fmla="*/ 2147483646 w 200"/>
              <a:gd name="T7" fmla="*/ 2147483646 h 737"/>
              <a:gd name="T8" fmla="*/ 2147483646 w 200"/>
              <a:gd name="T9" fmla="*/ 2147483646 h 737"/>
              <a:gd name="T10" fmla="*/ 2147483646 w 200"/>
              <a:gd name="T11" fmla="*/ 0 h 737"/>
              <a:gd name="T12" fmla="*/ 2147483646 w 200"/>
              <a:gd name="T13" fmla="*/ 2147483646 h 737"/>
              <a:gd name="T14" fmla="*/ 2147483646 w 200"/>
              <a:gd name="T15" fmla="*/ 2147483646 h 737"/>
              <a:gd name="T16" fmla="*/ 2147483646 w 200"/>
              <a:gd name="T17" fmla="*/ 2147483646 h 737"/>
              <a:gd name="T18" fmla="*/ 0 w 200"/>
              <a:gd name="T19" fmla="*/ 2147483646 h 737"/>
              <a:gd name="T20" fmla="*/ 2147483646 w 200"/>
              <a:gd name="T21" fmla="*/ 2147483646 h 7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
              <a:gd name="T34" fmla="*/ 0 h 737"/>
              <a:gd name="T35" fmla="*/ 200 w 200"/>
              <a:gd name="T36" fmla="*/ 737 h 7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 h="737">
                <a:moveTo>
                  <a:pt x="116" y="17"/>
                </a:moveTo>
                <a:lnTo>
                  <a:pt x="116" y="570"/>
                </a:lnTo>
                <a:cubicBezTo>
                  <a:pt x="116" y="579"/>
                  <a:pt x="109" y="587"/>
                  <a:pt x="100" y="587"/>
                </a:cubicBezTo>
                <a:cubicBezTo>
                  <a:pt x="91" y="587"/>
                  <a:pt x="83" y="579"/>
                  <a:pt x="83" y="570"/>
                </a:cubicBezTo>
                <a:lnTo>
                  <a:pt x="83" y="17"/>
                </a:lnTo>
                <a:cubicBezTo>
                  <a:pt x="83" y="8"/>
                  <a:pt x="91" y="0"/>
                  <a:pt x="100" y="0"/>
                </a:cubicBezTo>
                <a:cubicBezTo>
                  <a:pt x="109" y="0"/>
                  <a:pt x="116" y="8"/>
                  <a:pt x="116" y="17"/>
                </a:cubicBezTo>
                <a:close/>
                <a:moveTo>
                  <a:pt x="200" y="537"/>
                </a:moveTo>
                <a:lnTo>
                  <a:pt x="100" y="737"/>
                </a:lnTo>
                <a:lnTo>
                  <a:pt x="0" y="537"/>
                </a:lnTo>
                <a:lnTo>
                  <a:pt x="200" y="537"/>
                </a:lnTo>
                <a:close/>
              </a:path>
            </a:pathLst>
          </a:custGeom>
          <a:solidFill>
            <a:schemeClr val="accent1"/>
          </a:solidFill>
          <a:ln w="1" cap="flat">
            <a:solidFill>
              <a:schemeClr val="accent1"/>
            </a:solidFill>
            <a:prstDash val="solid"/>
            <a:bevel/>
            <a:headEnd/>
            <a:tailEnd/>
          </a:ln>
        </p:spPr>
        <p:txBody>
          <a:bodyPr anchor="ctr"/>
          <a:lstStyle/>
          <a:p>
            <a:endParaRPr lang="de-DE"/>
          </a:p>
        </p:txBody>
      </p:sp>
      <p:sp>
        <p:nvSpPr>
          <p:cNvPr id="23590" name="Rectangle 293">
            <a:extLst>
              <a:ext uri="{FF2B5EF4-FFF2-40B4-BE49-F238E27FC236}">
                <a16:creationId xmlns:a16="http://schemas.microsoft.com/office/drawing/2014/main" id="{63C3A17E-8C76-43C4-BCA3-8E3C7CD45E37}"/>
              </a:ext>
            </a:extLst>
          </p:cNvPr>
          <p:cNvSpPr>
            <a:spLocks noChangeArrowheads="1"/>
          </p:cNvSpPr>
          <p:nvPr/>
        </p:nvSpPr>
        <p:spPr bwMode="auto">
          <a:xfrm>
            <a:off x="8715376" y="4924425"/>
            <a:ext cx="1260475" cy="401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1pPr>
            <a:lvl2pPr marL="742950" indent="-285750">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2pPr>
            <a:lvl3pPr marL="1143000" indent="-228600">
              <a:spcBef>
                <a:spcPct val="20000"/>
              </a:spcBef>
              <a:buSzPct val="80000"/>
              <a:buFont typeface="Lucida Sans Unicode" panose="020B0602030504020204" pitchFamily="34" charset="0"/>
              <a:buChar char="»"/>
              <a:defRPr>
                <a:solidFill>
                  <a:srgbClr val="67726B"/>
                </a:solidFill>
                <a:latin typeface="Lucida Sans Unicode" panose="020B0602030504020204" pitchFamily="34" charset="0"/>
                <a:cs typeface="Lucida Sans Unicode" panose="020B0602030504020204" pitchFamily="34" charset="0"/>
              </a:defRPr>
            </a:lvl3pPr>
            <a:lvl4pPr marL="1600200" indent="-228600">
              <a:spcBef>
                <a:spcPct val="20000"/>
              </a:spcBef>
              <a:buFont typeface="Lucida Sans Unicode" panose="020B0602030504020204" pitchFamily="34" charset="0"/>
              <a:buChar char="»"/>
              <a:defRPr sz="1600">
                <a:solidFill>
                  <a:srgbClr val="67726B"/>
                </a:solidFill>
                <a:latin typeface="Lucida Sans Unicode" panose="020B0602030504020204" pitchFamily="34" charset="0"/>
                <a:cs typeface="Lucida Sans Unicode" panose="020B0602030504020204" pitchFamily="34" charset="0"/>
              </a:defRPr>
            </a:lvl4pPr>
            <a:lvl5pPr marL="2057400" indent="-228600">
              <a:spcBef>
                <a:spcPct val="20000"/>
              </a:spcBef>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9pPr>
          </a:lstStyle>
          <a:p>
            <a:pPr algn="ctr" eaLnBrk="1" hangingPunct="1">
              <a:spcBef>
                <a:spcPct val="0"/>
              </a:spcBef>
              <a:buFontTx/>
              <a:buNone/>
            </a:pPr>
            <a:r>
              <a:rPr lang="de-AT" altLang="de-DE" sz="700">
                <a:solidFill>
                  <a:schemeClr val="tx1"/>
                </a:solidFill>
                <a:cs typeface="Arial" panose="020B0604020202020204" pitchFamily="34" charset="0"/>
              </a:rPr>
              <a:t>Umrechnung von VZÄ in Köpfe („Teilzeitfaktor“)</a:t>
            </a:r>
          </a:p>
        </p:txBody>
      </p:sp>
      <p:sp>
        <p:nvSpPr>
          <p:cNvPr id="23591" name="Freeform 302">
            <a:extLst>
              <a:ext uri="{FF2B5EF4-FFF2-40B4-BE49-F238E27FC236}">
                <a16:creationId xmlns:a16="http://schemas.microsoft.com/office/drawing/2014/main" id="{8E999C57-0391-4CC0-8BCF-C595107607BC}"/>
              </a:ext>
            </a:extLst>
          </p:cNvPr>
          <p:cNvSpPr>
            <a:spLocks noEditPoints="1"/>
          </p:cNvSpPr>
          <p:nvPr/>
        </p:nvSpPr>
        <p:spPr bwMode="auto">
          <a:xfrm>
            <a:off x="9288463" y="4603751"/>
            <a:ext cx="107950" cy="201613"/>
          </a:xfrm>
          <a:custGeom>
            <a:avLst/>
            <a:gdLst>
              <a:gd name="T0" fmla="*/ 2147483646 w 200"/>
              <a:gd name="T1" fmla="*/ 2147483646 h 574"/>
              <a:gd name="T2" fmla="*/ 2147483646 w 200"/>
              <a:gd name="T3" fmla="*/ 2147483646 h 574"/>
              <a:gd name="T4" fmla="*/ 2147483646 w 200"/>
              <a:gd name="T5" fmla="*/ 2147483646 h 574"/>
              <a:gd name="T6" fmla="*/ 2147483646 w 200"/>
              <a:gd name="T7" fmla="*/ 2147483646 h 574"/>
              <a:gd name="T8" fmla="*/ 2147483646 w 200"/>
              <a:gd name="T9" fmla="*/ 2147483646 h 574"/>
              <a:gd name="T10" fmla="*/ 2147483646 w 200"/>
              <a:gd name="T11" fmla="*/ 0 h 574"/>
              <a:gd name="T12" fmla="*/ 2147483646 w 200"/>
              <a:gd name="T13" fmla="*/ 2147483646 h 574"/>
              <a:gd name="T14" fmla="*/ 2147483646 w 200"/>
              <a:gd name="T15" fmla="*/ 2147483646 h 574"/>
              <a:gd name="T16" fmla="*/ 2147483646 w 200"/>
              <a:gd name="T17" fmla="*/ 2147483646 h 574"/>
              <a:gd name="T18" fmla="*/ 0 w 200"/>
              <a:gd name="T19" fmla="*/ 2147483646 h 574"/>
              <a:gd name="T20" fmla="*/ 2147483646 w 200"/>
              <a:gd name="T21" fmla="*/ 2147483646 h 5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
              <a:gd name="T34" fmla="*/ 0 h 574"/>
              <a:gd name="T35" fmla="*/ 200 w 200"/>
              <a:gd name="T36" fmla="*/ 574 h 5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 h="574">
                <a:moveTo>
                  <a:pt x="117" y="17"/>
                </a:moveTo>
                <a:lnTo>
                  <a:pt x="117" y="407"/>
                </a:lnTo>
                <a:cubicBezTo>
                  <a:pt x="117" y="416"/>
                  <a:pt x="110" y="424"/>
                  <a:pt x="100" y="424"/>
                </a:cubicBezTo>
                <a:cubicBezTo>
                  <a:pt x="91" y="424"/>
                  <a:pt x="84" y="416"/>
                  <a:pt x="84" y="407"/>
                </a:cubicBezTo>
                <a:lnTo>
                  <a:pt x="84" y="17"/>
                </a:lnTo>
                <a:cubicBezTo>
                  <a:pt x="84" y="8"/>
                  <a:pt x="91" y="0"/>
                  <a:pt x="100" y="0"/>
                </a:cubicBezTo>
                <a:cubicBezTo>
                  <a:pt x="110" y="0"/>
                  <a:pt x="117" y="8"/>
                  <a:pt x="117" y="17"/>
                </a:cubicBezTo>
                <a:close/>
                <a:moveTo>
                  <a:pt x="200" y="374"/>
                </a:moveTo>
                <a:lnTo>
                  <a:pt x="100" y="574"/>
                </a:lnTo>
                <a:lnTo>
                  <a:pt x="0" y="374"/>
                </a:lnTo>
                <a:lnTo>
                  <a:pt x="200" y="374"/>
                </a:lnTo>
                <a:close/>
              </a:path>
            </a:pathLst>
          </a:custGeom>
          <a:solidFill>
            <a:schemeClr val="accent1"/>
          </a:solidFill>
          <a:ln w="1" cap="flat">
            <a:solidFill>
              <a:schemeClr val="accent1"/>
            </a:solidFill>
            <a:prstDash val="solid"/>
            <a:bevel/>
            <a:headEnd/>
            <a:tailEnd/>
          </a:ln>
        </p:spPr>
        <p:txBody>
          <a:bodyPr anchor="ctr"/>
          <a:lstStyle/>
          <a:p>
            <a:endParaRPr lang="de-DE"/>
          </a:p>
        </p:txBody>
      </p:sp>
      <p:sp>
        <p:nvSpPr>
          <p:cNvPr id="23593" name="Freeform 304">
            <a:extLst>
              <a:ext uri="{FF2B5EF4-FFF2-40B4-BE49-F238E27FC236}">
                <a16:creationId xmlns:a16="http://schemas.microsoft.com/office/drawing/2014/main" id="{4831C923-1A41-4FD0-8462-23FDDA3A4C9B}"/>
              </a:ext>
            </a:extLst>
          </p:cNvPr>
          <p:cNvSpPr>
            <a:spLocks noEditPoints="1"/>
          </p:cNvSpPr>
          <p:nvPr/>
        </p:nvSpPr>
        <p:spPr bwMode="auto">
          <a:xfrm>
            <a:off x="7786689" y="5483226"/>
            <a:ext cx="109537" cy="200025"/>
          </a:xfrm>
          <a:custGeom>
            <a:avLst/>
            <a:gdLst>
              <a:gd name="T0" fmla="*/ 2147483646 w 400"/>
              <a:gd name="T1" fmla="*/ 2147483646 h 1660"/>
              <a:gd name="T2" fmla="*/ 2147483646 w 400"/>
              <a:gd name="T3" fmla="*/ 2147483646 h 1660"/>
              <a:gd name="T4" fmla="*/ 2147483646 w 400"/>
              <a:gd name="T5" fmla="*/ 2147483646 h 1660"/>
              <a:gd name="T6" fmla="*/ 2147483646 w 400"/>
              <a:gd name="T7" fmla="*/ 2147483646 h 1660"/>
              <a:gd name="T8" fmla="*/ 2147483646 w 400"/>
              <a:gd name="T9" fmla="*/ 2147483646 h 1660"/>
              <a:gd name="T10" fmla="*/ 2147483646 w 400"/>
              <a:gd name="T11" fmla="*/ 0 h 1660"/>
              <a:gd name="T12" fmla="*/ 2147483646 w 400"/>
              <a:gd name="T13" fmla="*/ 2147483646 h 1660"/>
              <a:gd name="T14" fmla="*/ 2147483646 w 400"/>
              <a:gd name="T15" fmla="*/ 2147483646 h 1660"/>
              <a:gd name="T16" fmla="*/ 2147483646 w 400"/>
              <a:gd name="T17" fmla="*/ 2147483646 h 1660"/>
              <a:gd name="T18" fmla="*/ 0 w 400"/>
              <a:gd name="T19" fmla="*/ 2147483646 h 1660"/>
              <a:gd name="T20" fmla="*/ 2147483646 w 400"/>
              <a:gd name="T21" fmla="*/ 2147483646 h 16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1660"/>
              <a:gd name="T35" fmla="*/ 400 w 400"/>
              <a:gd name="T36" fmla="*/ 1660 h 16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1660">
                <a:moveTo>
                  <a:pt x="234" y="34"/>
                </a:moveTo>
                <a:lnTo>
                  <a:pt x="234" y="1327"/>
                </a:lnTo>
                <a:cubicBezTo>
                  <a:pt x="234" y="1346"/>
                  <a:pt x="219" y="1360"/>
                  <a:pt x="200" y="1360"/>
                </a:cubicBezTo>
                <a:cubicBezTo>
                  <a:pt x="182" y="1360"/>
                  <a:pt x="167" y="1346"/>
                  <a:pt x="167" y="1327"/>
                </a:cubicBezTo>
                <a:lnTo>
                  <a:pt x="167" y="34"/>
                </a:lnTo>
                <a:cubicBezTo>
                  <a:pt x="167" y="15"/>
                  <a:pt x="182" y="0"/>
                  <a:pt x="200" y="0"/>
                </a:cubicBezTo>
                <a:cubicBezTo>
                  <a:pt x="219" y="0"/>
                  <a:pt x="234" y="15"/>
                  <a:pt x="234" y="34"/>
                </a:cubicBezTo>
                <a:close/>
                <a:moveTo>
                  <a:pt x="400" y="1260"/>
                </a:moveTo>
                <a:lnTo>
                  <a:pt x="200" y="1660"/>
                </a:lnTo>
                <a:lnTo>
                  <a:pt x="0" y="1260"/>
                </a:lnTo>
                <a:lnTo>
                  <a:pt x="400" y="1260"/>
                </a:lnTo>
                <a:close/>
              </a:path>
            </a:pathLst>
          </a:custGeom>
          <a:solidFill>
            <a:schemeClr val="accent1"/>
          </a:solidFill>
          <a:ln w="1" cap="flat">
            <a:solidFill>
              <a:schemeClr val="accent1"/>
            </a:solidFill>
            <a:prstDash val="solid"/>
            <a:bevel/>
            <a:headEnd/>
            <a:tailEnd/>
          </a:ln>
        </p:spPr>
        <p:txBody>
          <a:bodyPr anchor="ctr"/>
          <a:lstStyle/>
          <a:p>
            <a:endParaRPr lang="de-DE"/>
          </a:p>
        </p:txBody>
      </p:sp>
      <p:sp>
        <p:nvSpPr>
          <p:cNvPr id="23594" name="Freeform 305">
            <a:extLst>
              <a:ext uri="{FF2B5EF4-FFF2-40B4-BE49-F238E27FC236}">
                <a16:creationId xmlns:a16="http://schemas.microsoft.com/office/drawing/2014/main" id="{AB4DEE4D-D396-4BAA-AA19-9784AA94C114}"/>
              </a:ext>
            </a:extLst>
          </p:cNvPr>
          <p:cNvSpPr>
            <a:spLocks noEditPoints="1"/>
          </p:cNvSpPr>
          <p:nvPr/>
        </p:nvSpPr>
        <p:spPr bwMode="auto">
          <a:xfrm>
            <a:off x="7032625" y="1916114"/>
            <a:ext cx="107950" cy="403225"/>
          </a:xfrm>
          <a:custGeom>
            <a:avLst/>
            <a:gdLst>
              <a:gd name="T0" fmla="*/ 2147483646 w 200"/>
              <a:gd name="T1" fmla="*/ 2147483646 h 1207"/>
              <a:gd name="T2" fmla="*/ 2147483646 w 200"/>
              <a:gd name="T3" fmla="*/ 2147483646 h 1207"/>
              <a:gd name="T4" fmla="*/ 2147483646 w 200"/>
              <a:gd name="T5" fmla="*/ 2147483646 h 1207"/>
              <a:gd name="T6" fmla="*/ 2147483646 w 200"/>
              <a:gd name="T7" fmla="*/ 2147483646 h 1207"/>
              <a:gd name="T8" fmla="*/ 2147483646 w 200"/>
              <a:gd name="T9" fmla="*/ 2147483646 h 1207"/>
              <a:gd name="T10" fmla="*/ 2147483646 w 200"/>
              <a:gd name="T11" fmla="*/ 0 h 1207"/>
              <a:gd name="T12" fmla="*/ 2147483646 w 200"/>
              <a:gd name="T13" fmla="*/ 2147483646 h 1207"/>
              <a:gd name="T14" fmla="*/ 2147483646 w 200"/>
              <a:gd name="T15" fmla="*/ 2147483646 h 1207"/>
              <a:gd name="T16" fmla="*/ 2147483646 w 200"/>
              <a:gd name="T17" fmla="*/ 2147483646 h 1207"/>
              <a:gd name="T18" fmla="*/ 0 w 200"/>
              <a:gd name="T19" fmla="*/ 2147483646 h 1207"/>
              <a:gd name="T20" fmla="*/ 2147483646 w 200"/>
              <a:gd name="T21" fmla="*/ 2147483646 h 12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
              <a:gd name="T34" fmla="*/ 0 h 1207"/>
              <a:gd name="T35" fmla="*/ 200 w 200"/>
              <a:gd name="T36" fmla="*/ 1207 h 12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 h="1207">
                <a:moveTo>
                  <a:pt x="117" y="17"/>
                </a:moveTo>
                <a:lnTo>
                  <a:pt x="117" y="1040"/>
                </a:lnTo>
                <a:cubicBezTo>
                  <a:pt x="117" y="1050"/>
                  <a:pt x="109" y="1057"/>
                  <a:pt x="100" y="1057"/>
                </a:cubicBezTo>
                <a:cubicBezTo>
                  <a:pt x="91" y="1057"/>
                  <a:pt x="83" y="1050"/>
                  <a:pt x="83" y="1040"/>
                </a:cubicBezTo>
                <a:lnTo>
                  <a:pt x="83" y="17"/>
                </a:lnTo>
                <a:cubicBezTo>
                  <a:pt x="83" y="8"/>
                  <a:pt x="91" y="0"/>
                  <a:pt x="100" y="0"/>
                </a:cubicBezTo>
                <a:cubicBezTo>
                  <a:pt x="109" y="0"/>
                  <a:pt x="117" y="8"/>
                  <a:pt x="117" y="17"/>
                </a:cubicBezTo>
                <a:close/>
                <a:moveTo>
                  <a:pt x="200" y="1007"/>
                </a:moveTo>
                <a:lnTo>
                  <a:pt x="100" y="1207"/>
                </a:lnTo>
                <a:lnTo>
                  <a:pt x="0" y="1007"/>
                </a:lnTo>
                <a:lnTo>
                  <a:pt x="200" y="1007"/>
                </a:lnTo>
                <a:close/>
              </a:path>
            </a:pathLst>
          </a:custGeom>
          <a:solidFill>
            <a:schemeClr val="accent1"/>
          </a:solidFill>
          <a:ln w="1" cap="flat">
            <a:solidFill>
              <a:schemeClr val="accent1"/>
            </a:solidFill>
            <a:prstDash val="solid"/>
            <a:bevel/>
            <a:headEnd/>
            <a:tailEnd/>
          </a:ln>
        </p:spPr>
        <p:txBody>
          <a:bodyPr anchor="ctr"/>
          <a:lstStyle/>
          <a:p>
            <a:endParaRPr lang="de-DE"/>
          </a:p>
        </p:txBody>
      </p:sp>
      <p:sp>
        <p:nvSpPr>
          <p:cNvPr id="38" name="Freeform 307">
            <a:extLst>
              <a:ext uri="{FF2B5EF4-FFF2-40B4-BE49-F238E27FC236}">
                <a16:creationId xmlns:a16="http://schemas.microsoft.com/office/drawing/2014/main" id="{BED630A7-E537-4DB7-99CE-8ACAF3C62BB3}"/>
              </a:ext>
            </a:extLst>
          </p:cNvPr>
          <p:cNvSpPr>
            <a:spLocks noEditPoints="1"/>
          </p:cNvSpPr>
          <p:nvPr/>
        </p:nvSpPr>
        <p:spPr bwMode="auto">
          <a:xfrm>
            <a:off x="5014914" y="3886200"/>
            <a:ext cx="179387" cy="120650"/>
          </a:xfrm>
          <a:custGeom>
            <a:avLst/>
            <a:gdLst/>
            <a:ahLst/>
            <a:cxnLst>
              <a:cxn ang="0">
                <a:pos x="0" y="19"/>
              </a:cxn>
              <a:cxn ang="0">
                <a:pos x="78" y="19"/>
              </a:cxn>
              <a:cxn ang="0">
                <a:pos x="78" y="29"/>
              </a:cxn>
              <a:cxn ang="0">
                <a:pos x="0" y="29"/>
              </a:cxn>
              <a:cxn ang="0">
                <a:pos x="0" y="19"/>
              </a:cxn>
              <a:cxn ang="0">
                <a:pos x="70" y="0"/>
              </a:cxn>
              <a:cxn ang="0">
                <a:pos x="118" y="24"/>
              </a:cxn>
              <a:cxn ang="0">
                <a:pos x="70" y="48"/>
              </a:cxn>
              <a:cxn ang="0">
                <a:pos x="70" y="0"/>
              </a:cxn>
            </a:cxnLst>
            <a:rect l="0" t="0" r="r" b="b"/>
            <a:pathLst>
              <a:path w="118" h="48">
                <a:moveTo>
                  <a:pt x="0" y="19"/>
                </a:moveTo>
                <a:lnTo>
                  <a:pt x="78" y="19"/>
                </a:lnTo>
                <a:lnTo>
                  <a:pt x="78" y="29"/>
                </a:lnTo>
                <a:lnTo>
                  <a:pt x="0" y="29"/>
                </a:lnTo>
                <a:lnTo>
                  <a:pt x="0" y="19"/>
                </a:lnTo>
                <a:close/>
                <a:moveTo>
                  <a:pt x="70" y="0"/>
                </a:moveTo>
                <a:lnTo>
                  <a:pt x="118" y="24"/>
                </a:lnTo>
                <a:lnTo>
                  <a:pt x="70" y="48"/>
                </a:lnTo>
                <a:lnTo>
                  <a:pt x="70" y="0"/>
                </a:lnTo>
                <a:close/>
              </a:path>
            </a:pathLst>
          </a:custGeom>
          <a:solidFill>
            <a:schemeClr val="accent4"/>
          </a:solidFill>
          <a:ln w="1" cap="flat">
            <a:solidFill>
              <a:schemeClr val="accent4"/>
            </a:solidFill>
            <a:prstDash val="solid"/>
            <a:bevel/>
            <a:headEnd/>
            <a:tailEnd/>
          </a:ln>
        </p:spPr>
        <p:txBody>
          <a:bodyPr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defRPr/>
            </a:pPr>
            <a:endParaRPr lang="de-AT" sz="700">
              <a:latin typeface="Lucida Sans Unicode" pitchFamily="34" charset="0"/>
              <a:cs typeface="Lucida Sans Unicode" pitchFamily="34" charset="0"/>
            </a:endParaRPr>
          </a:p>
        </p:txBody>
      </p:sp>
      <p:sp>
        <p:nvSpPr>
          <p:cNvPr id="39" name="Freeform 308">
            <a:extLst>
              <a:ext uri="{FF2B5EF4-FFF2-40B4-BE49-F238E27FC236}">
                <a16:creationId xmlns:a16="http://schemas.microsoft.com/office/drawing/2014/main" id="{9613BE02-6D07-4624-969F-459C95BBDCA7}"/>
              </a:ext>
            </a:extLst>
          </p:cNvPr>
          <p:cNvSpPr>
            <a:spLocks noEditPoints="1"/>
          </p:cNvSpPr>
          <p:nvPr/>
        </p:nvSpPr>
        <p:spPr bwMode="auto">
          <a:xfrm>
            <a:off x="5014914" y="3965575"/>
            <a:ext cx="179387" cy="120650"/>
          </a:xfrm>
          <a:custGeom>
            <a:avLst/>
            <a:gdLst/>
            <a:ahLst/>
            <a:cxnLst>
              <a:cxn ang="0">
                <a:pos x="126" y="29"/>
              </a:cxn>
              <a:cxn ang="0">
                <a:pos x="40" y="29"/>
              </a:cxn>
              <a:cxn ang="0">
                <a:pos x="40" y="19"/>
              </a:cxn>
              <a:cxn ang="0">
                <a:pos x="126" y="19"/>
              </a:cxn>
              <a:cxn ang="0">
                <a:pos x="126" y="29"/>
              </a:cxn>
              <a:cxn ang="0">
                <a:pos x="48" y="48"/>
              </a:cxn>
              <a:cxn ang="0">
                <a:pos x="0" y="24"/>
              </a:cxn>
              <a:cxn ang="0">
                <a:pos x="48" y="0"/>
              </a:cxn>
              <a:cxn ang="0">
                <a:pos x="48" y="48"/>
              </a:cxn>
            </a:cxnLst>
            <a:rect l="0" t="0" r="r" b="b"/>
            <a:pathLst>
              <a:path w="126" h="48">
                <a:moveTo>
                  <a:pt x="126" y="29"/>
                </a:moveTo>
                <a:lnTo>
                  <a:pt x="40" y="29"/>
                </a:lnTo>
                <a:lnTo>
                  <a:pt x="40" y="19"/>
                </a:lnTo>
                <a:lnTo>
                  <a:pt x="126" y="19"/>
                </a:lnTo>
                <a:lnTo>
                  <a:pt x="126" y="29"/>
                </a:lnTo>
                <a:close/>
                <a:moveTo>
                  <a:pt x="48" y="48"/>
                </a:moveTo>
                <a:lnTo>
                  <a:pt x="0" y="24"/>
                </a:lnTo>
                <a:lnTo>
                  <a:pt x="48" y="0"/>
                </a:lnTo>
                <a:lnTo>
                  <a:pt x="48" y="48"/>
                </a:lnTo>
                <a:close/>
              </a:path>
            </a:pathLst>
          </a:custGeom>
          <a:solidFill>
            <a:schemeClr val="accent5"/>
          </a:solidFill>
          <a:ln w="1" cap="flat">
            <a:solidFill>
              <a:schemeClr val="accent5"/>
            </a:solidFill>
            <a:prstDash val="solid"/>
            <a:bevel/>
            <a:headEnd/>
            <a:tailEnd/>
          </a:ln>
        </p:spPr>
        <p:txBody>
          <a:bodyPr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defRPr/>
            </a:pPr>
            <a:endParaRPr lang="de-AT" sz="700">
              <a:latin typeface="Lucida Sans Unicode" pitchFamily="34" charset="0"/>
              <a:cs typeface="Lucida Sans Unicode" pitchFamily="34" charset="0"/>
            </a:endParaRPr>
          </a:p>
        </p:txBody>
      </p:sp>
      <p:sp>
        <p:nvSpPr>
          <p:cNvPr id="40" name="Rectangle 309">
            <a:extLst>
              <a:ext uri="{FF2B5EF4-FFF2-40B4-BE49-F238E27FC236}">
                <a16:creationId xmlns:a16="http://schemas.microsoft.com/office/drawing/2014/main" id="{42B9C90B-AE21-4581-9C0D-FB46006F0B5E}"/>
              </a:ext>
            </a:extLst>
          </p:cNvPr>
          <p:cNvSpPr>
            <a:spLocks noChangeArrowheads="1"/>
          </p:cNvSpPr>
          <p:nvPr/>
        </p:nvSpPr>
        <p:spPr bwMode="auto">
          <a:xfrm>
            <a:off x="4645026" y="2018606"/>
            <a:ext cx="360363" cy="307777"/>
          </a:xfrm>
          <a:prstGeom prst="rect">
            <a:avLst/>
          </a:prstGeom>
          <a:noFill/>
          <a:ln w="9525">
            <a:noFill/>
            <a:miter lim="800000"/>
            <a:headEnd/>
            <a:tailEnd/>
          </a:ln>
        </p:spPr>
        <p:txBody>
          <a:bodyPr lIns="0" tIns="0" rIns="0" bIns="0" anchor="ctr">
            <a:spAutoFit/>
          </a:bodyP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defRPr/>
            </a:pPr>
            <a:r>
              <a:rPr lang="de-DE" sz="2000" b="1" dirty="0">
                <a:solidFill>
                  <a:schemeClr val="accent5"/>
                </a:solidFill>
                <a:latin typeface="Lucida Sans Unicode" pitchFamily="34" charset="0"/>
                <a:cs typeface="Lucida Sans Unicode" pitchFamily="34" charset="0"/>
              </a:rPr>
              <a:t>+</a:t>
            </a:r>
          </a:p>
        </p:txBody>
      </p:sp>
      <p:sp>
        <p:nvSpPr>
          <p:cNvPr id="41" name="Rectangle 311">
            <a:extLst>
              <a:ext uri="{FF2B5EF4-FFF2-40B4-BE49-F238E27FC236}">
                <a16:creationId xmlns:a16="http://schemas.microsoft.com/office/drawing/2014/main" id="{F0031292-425A-4F90-9257-DDACC721FB8D}"/>
              </a:ext>
            </a:extLst>
          </p:cNvPr>
          <p:cNvSpPr>
            <a:spLocks noChangeArrowheads="1"/>
          </p:cNvSpPr>
          <p:nvPr/>
        </p:nvSpPr>
        <p:spPr bwMode="auto">
          <a:xfrm>
            <a:off x="2216151" y="2018606"/>
            <a:ext cx="360363" cy="307777"/>
          </a:xfrm>
          <a:prstGeom prst="rect">
            <a:avLst/>
          </a:prstGeom>
          <a:noFill/>
          <a:ln w="9525">
            <a:noFill/>
            <a:miter lim="800000"/>
            <a:headEnd/>
            <a:tailEnd/>
          </a:ln>
        </p:spPr>
        <p:txBody>
          <a:bodyPr lIns="0" tIns="0" rIns="0" bIns="0" anchor="ctr">
            <a:spAutoFit/>
          </a:bodyP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defRPr/>
            </a:pPr>
            <a:r>
              <a:rPr lang="de-DE" sz="2000" b="1" dirty="0">
                <a:solidFill>
                  <a:schemeClr val="accent4"/>
                </a:solidFill>
                <a:latin typeface="Lucida Sans Unicode" pitchFamily="34" charset="0"/>
                <a:cs typeface="Lucida Sans Unicode" pitchFamily="34" charset="0"/>
              </a:rPr>
              <a:t>-</a:t>
            </a:r>
          </a:p>
        </p:txBody>
      </p:sp>
      <p:sp>
        <p:nvSpPr>
          <p:cNvPr id="23599" name="Rectangle 313">
            <a:extLst>
              <a:ext uri="{FF2B5EF4-FFF2-40B4-BE49-F238E27FC236}">
                <a16:creationId xmlns:a16="http://schemas.microsoft.com/office/drawing/2014/main" id="{A9561823-49F2-41ED-B8F4-22EA99831908}"/>
              </a:ext>
            </a:extLst>
          </p:cNvPr>
          <p:cNvSpPr>
            <a:spLocks noChangeArrowheads="1"/>
          </p:cNvSpPr>
          <p:nvPr/>
        </p:nvSpPr>
        <p:spPr bwMode="auto">
          <a:xfrm>
            <a:off x="6792913" y="3167064"/>
            <a:ext cx="3168650" cy="403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1pPr>
            <a:lvl2pPr marL="742950" indent="-285750">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2pPr>
            <a:lvl3pPr marL="1143000" indent="-228600">
              <a:spcBef>
                <a:spcPct val="20000"/>
              </a:spcBef>
              <a:buSzPct val="80000"/>
              <a:buFont typeface="Lucida Sans Unicode" panose="020B0602030504020204" pitchFamily="34" charset="0"/>
              <a:buChar char="»"/>
              <a:defRPr>
                <a:solidFill>
                  <a:srgbClr val="67726B"/>
                </a:solidFill>
                <a:latin typeface="Lucida Sans Unicode" panose="020B0602030504020204" pitchFamily="34" charset="0"/>
                <a:cs typeface="Lucida Sans Unicode" panose="020B0602030504020204" pitchFamily="34" charset="0"/>
              </a:defRPr>
            </a:lvl3pPr>
            <a:lvl4pPr marL="1600200" indent="-228600">
              <a:spcBef>
                <a:spcPct val="20000"/>
              </a:spcBef>
              <a:buFont typeface="Lucida Sans Unicode" panose="020B0602030504020204" pitchFamily="34" charset="0"/>
              <a:buChar char="»"/>
              <a:defRPr sz="1600">
                <a:solidFill>
                  <a:srgbClr val="67726B"/>
                </a:solidFill>
                <a:latin typeface="Lucida Sans Unicode" panose="020B0602030504020204" pitchFamily="34" charset="0"/>
                <a:cs typeface="Lucida Sans Unicode" panose="020B0602030504020204" pitchFamily="34" charset="0"/>
              </a:defRPr>
            </a:lvl4pPr>
            <a:lvl5pPr marL="2057400" indent="-228600">
              <a:spcBef>
                <a:spcPct val="20000"/>
              </a:spcBef>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9pPr>
          </a:lstStyle>
          <a:p>
            <a:pPr algn="ctr" eaLnBrk="1" hangingPunct="1">
              <a:spcBef>
                <a:spcPct val="0"/>
              </a:spcBef>
              <a:buFontTx/>
              <a:buNone/>
            </a:pPr>
            <a:r>
              <a:rPr lang="de-AT" altLang="de-DE" sz="700">
                <a:solidFill>
                  <a:schemeClr val="tx1"/>
                </a:solidFill>
                <a:cs typeface="Arial" panose="020B0604020202020204" pitchFamily="34" charset="0"/>
              </a:rPr>
              <a:t>Demografische, epidemiologische, Pflegebedarfsentwicklung (ATHiS)  Pflegeedürftigkeit</a:t>
            </a:r>
          </a:p>
        </p:txBody>
      </p:sp>
      <p:sp>
        <p:nvSpPr>
          <p:cNvPr id="43" name="Freeform 303">
            <a:extLst>
              <a:ext uri="{FF2B5EF4-FFF2-40B4-BE49-F238E27FC236}">
                <a16:creationId xmlns:a16="http://schemas.microsoft.com/office/drawing/2014/main" id="{D9A7B77E-AADD-4D3E-AE8F-E3FAFA397E26}"/>
              </a:ext>
            </a:extLst>
          </p:cNvPr>
          <p:cNvSpPr>
            <a:spLocks noEditPoints="1"/>
          </p:cNvSpPr>
          <p:nvPr/>
        </p:nvSpPr>
        <p:spPr bwMode="auto">
          <a:xfrm>
            <a:off x="2787650" y="1892300"/>
            <a:ext cx="107950" cy="401638"/>
          </a:xfrm>
          <a:custGeom>
            <a:avLst/>
            <a:gdLst/>
            <a:ahLst/>
            <a:cxnLst>
              <a:cxn ang="0">
                <a:pos x="233" y="33"/>
              </a:cxn>
              <a:cxn ang="0">
                <a:pos x="233" y="2080"/>
              </a:cxn>
              <a:cxn ang="0">
                <a:pos x="200" y="2113"/>
              </a:cxn>
              <a:cxn ang="0">
                <a:pos x="167" y="2080"/>
              </a:cxn>
              <a:cxn ang="0">
                <a:pos x="167" y="33"/>
              </a:cxn>
              <a:cxn ang="0">
                <a:pos x="200" y="0"/>
              </a:cxn>
              <a:cxn ang="0">
                <a:pos x="233" y="33"/>
              </a:cxn>
              <a:cxn ang="0">
                <a:pos x="400" y="2013"/>
              </a:cxn>
              <a:cxn ang="0">
                <a:pos x="200" y="2413"/>
              </a:cxn>
              <a:cxn ang="0">
                <a:pos x="0" y="2013"/>
              </a:cxn>
              <a:cxn ang="0">
                <a:pos x="400" y="2013"/>
              </a:cxn>
            </a:cxnLst>
            <a:rect l="0" t="0" r="r" b="b"/>
            <a:pathLst>
              <a:path w="400" h="2413">
                <a:moveTo>
                  <a:pt x="233" y="33"/>
                </a:moveTo>
                <a:lnTo>
                  <a:pt x="233" y="2080"/>
                </a:lnTo>
                <a:cubicBezTo>
                  <a:pt x="233" y="2098"/>
                  <a:pt x="219" y="2113"/>
                  <a:pt x="200" y="2113"/>
                </a:cubicBezTo>
                <a:cubicBezTo>
                  <a:pt x="182" y="2113"/>
                  <a:pt x="167" y="2098"/>
                  <a:pt x="167" y="2080"/>
                </a:cubicBezTo>
                <a:lnTo>
                  <a:pt x="167" y="33"/>
                </a:lnTo>
                <a:cubicBezTo>
                  <a:pt x="167" y="15"/>
                  <a:pt x="182" y="0"/>
                  <a:pt x="200" y="0"/>
                </a:cubicBezTo>
                <a:cubicBezTo>
                  <a:pt x="219" y="0"/>
                  <a:pt x="233" y="15"/>
                  <a:pt x="233" y="33"/>
                </a:cubicBezTo>
                <a:close/>
                <a:moveTo>
                  <a:pt x="400" y="2013"/>
                </a:moveTo>
                <a:lnTo>
                  <a:pt x="200" y="2413"/>
                </a:lnTo>
                <a:lnTo>
                  <a:pt x="0" y="2013"/>
                </a:lnTo>
                <a:lnTo>
                  <a:pt x="400" y="2013"/>
                </a:lnTo>
                <a:close/>
              </a:path>
            </a:pathLst>
          </a:custGeom>
          <a:solidFill>
            <a:schemeClr val="accent4"/>
          </a:solidFill>
          <a:ln w="1" cap="flat">
            <a:solidFill>
              <a:schemeClr val="accent4"/>
            </a:solidFill>
            <a:prstDash val="solid"/>
            <a:bevel/>
            <a:headEnd/>
            <a:tailEnd/>
          </a:ln>
        </p:spPr>
        <p:txBody>
          <a:bodyPr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defRPr/>
            </a:pPr>
            <a:endParaRPr lang="de-AT" sz="700">
              <a:latin typeface="Lucida Sans Unicode" pitchFamily="34" charset="0"/>
              <a:cs typeface="Lucida Sans Unicode" pitchFamily="34" charset="0"/>
            </a:endParaRPr>
          </a:p>
        </p:txBody>
      </p:sp>
      <p:sp>
        <p:nvSpPr>
          <p:cNvPr id="23601" name="Freeform 292">
            <a:extLst>
              <a:ext uri="{FF2B5EF4-FFF2-40B4-BE49-F238E27FC236}">
                <a16:creationId xmlns:a16="http://schemas.microsoft.com/office/drawing/2014/main" id="{C07C7CB0-7FF7-45D9-A785-0E00610B6BB1}"/>
              </a:ext>
            </a:extLst>
          </p:cNvPr>
          <p:cNvSpPr>
            <a:spLocks noEditPoints="1"/>
          </p:cNvSpPr>
          <p:nvPr/>
        </p:nvSpPr>
        <p:spPr bwMode="auto">
          <a:xfrm>
            <a:off x="7221538" y="3646488"/>
            <a:ext cx="107950" cy="201612"/>
          </a:xfrm>
          <a:custGeom>
            <a:avLst/>
            <a:gdLst>
              <a:gd name="T0" fmla="*/ 2147483646 w 200"/>
              <a:gd name="T1" fmla="*/ 2147483646 h 737"/>
              <a:gd name="T2" fmla="*/ 2147483646 w 200"/>
              <a:gd name="T3" fmla="*/ 2147483646 h 737"/>
              <a:gd name="T4" fmla="*/ 2147483646 w 200"/>
              <a:gd name="T5" fmla="*/ 2147483646 h 737"/>
              <a:gd name="T6" fmla="*/ 2147483646 w 200"/>
              <a:gd name="T7" fmla="*/ 2147483646 h 737"/>
              <a:gd name="T8" fmla="*/ 2147483646 w 200"/>
              <a:gd name="T9" fmla="*/ 2147483646 h 737"/>
              <a:gd name="T10" fmla="*/ 2147483646 w 200"/>
              <a:gd name="T11" fmla="*/ 0 h 737"/>
              <a:gd name="T12" fmla="*/ 2147483646 w 200"/>
              <a:gd name="T13" fmla="*/ 2147483646 h 737"/>
              <a:gd name="T14" fmla="*/ 2147483646 w 200"/>
              <a:gd name="T15" fmla="*/ 2147483646 h 737"/>
              <a:gd name="T16" fmla="*/ 2147483646 w 200"/>
              <a:gd name="T17" fmla="*/ 2147483646 h 737"/>
              <a:gd name="T18" fmla="*/ 0 w 200"/>
              <a:gd name="T19" fmla="*/ 2147483646 h 737"/>
              <a:gd name="T20" fmla="*/ 2147483646 w 200"/>
              <a:gd name="T21" fmla="*/ 2147483646 h 7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
              <a:gd name="T34" fmla="*/ 0 h 737"/>
              <a:gd name="T35" fmla="*/ 200 w 200"/>
              <a:gd name="T36" fmla="*/ 737 h 7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 h="737">
                <a:moveTo>
                  <a:pt x="116" y="17"/>
                </a:moveTo>
                <a:lnTo>
                  <a:pt x="116" y="570"/>
                </a:lnTo>
                <a:cubicBezTo>
                  <a:pt x="116" y="579"/>
                  <a:pt x="109" y="587"/>
                  <a:pt x="100" y="587"/>
                </a:cubicBezTo>
                <a:cubicBezTo>
                  <a:pt x="91" y="587"/>
                  <a:pt x="83" y="579"/>
                  <a:pt x="83" y="570"/>
                </a:cubicBezTo>
                <a:lnTo>
                  <a:pt x="83" y="17"/>
                </a:lnTo>
                <a:cubicBezTo>
                  <a:pt x="83" y="8"/>
                  <a:pt x="91" y="0"/>
                  <a:pt x="100" y="0"/>
                </a:cubicBezTo>
                <a:cubicBezTo>
                  <a:pt x="109" y="0"/>
                  <a:pt x="116" y="8"/>
                  <a:pt x="116" y="17"/>
                </a:cubicBezTo>
                <a:close/>
                <a:moveTo>
                  <a:pt x="200" y="537"/>
                </a:moveTo>
                <a:lnTo>
                  <a:pt x="100" y="737"/>
                </a:lnTo>
                <a:lnTo>
                  <a:pt x="0" y="537"/>
                </a:lnTo>
                <a:lnTo>
                  <a:pt x="200" y="537"/>
                </a:lnTo>
                <a:close/>
              </a:path>
            </a:pathLst>
          </a:custGeom>
          <a:solidFill>
            <a:schemeClr val="accent1"/>
          </a:solidFill>
          <a:ln w="1" cap="flat">
            <a:solidFill>
              <a:schemeClr val="accent1"/>
            </a:solidFill>
            <a:prstDash val="solid"/>
            <a:bevel/>
            <a:headEnd/>
            <a:tailEnd/>
          </a:ln>
        </p:spPr>
        <p:txBody>
          <a:bodyPr anchor="ctr"/>
          <a:lstStyle/>
          <a:p>
            <a:endParaRPr lang="de-DE"/>
          </a:p>
        </p:txBody>
      </p:sp>
      <p:sp>
        <p:nvSpPr>
          <p:cNvPr id="23602" name="Freeform 292">
            <a:extLst>
              <a:ext uri="{FF2B5EF4-FFF2-40B4-BE49-F238E27FC236}">
                <a16:creationId xmlns:a16="http://schemas.microsoft.com/office/drawing/2014/main" id="{13D92208-A69A-44C0-B9B7-E2FA8038E463}"/>
              </a:ext>
            </a:extLst>
          </p:cNvPr>
          <p:cNvSpPr>
            <a:spLocks noEditPoints="1"/>
          </p:cNvSpPr>
          <p:nvPr/>
        </p:nvSpPr>
        <p:spPr bwMode="auto">
          <a:xfrm>
            <a:off x="8293100" y="2928939"/>
            <a:ext cx="107950" cy="200025"/>
          </a:xfrm>
          <a:custGeom>
            <a:avLst/>
            <a:gdLst>
              <a:gd name="T0" fmla="*/ 2147483646 w 200"/>
              <a:gd name="T1" fmla="*/ 2147483646 h 737"/>
              <a:gd name="T2" fmla="*/ 2147483646 w 200"/>
              <a:gd name="T3" fmla="*/ 2147483646 h 737"/>
              <a:gd name="T4" fmla="*/ 2147483646 w 200"/>
              <a:gd name="T5" fmla="*/ 2147483646 h 737"/>
              <a:gd name="T6" fmla="*/ 2147483646 w 200"/>
              <a:gd name="T7" fmla="*/ 2147483646 h 737"/>
              <a:gd name="T8" fmla="*/ 2147483646 w 200"/>
              <a:gd name="T9" fmla="*/ 2147483646 h 737"/>
              <a:gd name="T10" fmla="*/ 2147483646 w 200"/>
              <a:gd name="T11" fmla="*/ 0 h 737"/>
              <a:gd name="T12" fmla="*/ 2147483646 w 200"/>
              <a:gd name="T13" fmla="*/ 2147483646 h 737"/>
              <a:gd name="T14" fmla="*/ 2147483646 w 200"/>
              <a:gd name="T15" fmla="*/ 2147483646 h 737"/>
              <a:gd name="T16" fmla="*/ 2147483646 w 200"/>
              <a:gd name="T17" fmla="*/ 2147483646 h 737"/>
              <a:gd name="T18" fmla="*/ 0 w 200"/>
              <a:gd name="T19" fmla="*/ 2147483646 h 737"/>
              <a:gd name="T20" fmla="*/ 2147483646 w 200"/>
              <a:gd name="T21" fmla="*/ 2147483646 h 7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
              <a:gd name="T34" fmla="*/ 0 h 737"/>
              <a:gd name="T35" fmla="*/ 200 w 200"/>
              <a:gd name="T36" fmla="*/ 737 h 7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 h="737">
                <a:moveTo>
                  <a:pt x="116" y="17"/>
                </a:moveTo>
                <a:lnTo>
                  <a:pt x="116" y="570"/>
                </a:lnTo>
                <a:cubicBezTo>
                  <a:pt x="116" y="579"/>
                  <a:pt x="109" y="587"/>
                  <a:pt x="100" y="587"/>
                </a:cubicBezTo>
                <a:cubicBezTo>
                  <a:pt x="91" y="587"/>
                  <a:pt x="83" y="579"/>
                  <a:pt x="83" y="570"/>
                </a:cubicBezTo>
                <a:lnTo>
                  <a:pt x="83" y="17"/>
                </a:lnTo>
                <a:cubicBezTo>
                  <a:pt x="83" y="8"/>
                  <a:pt x="91" y="0"/>
                  <a:pt x="100" y="0"/>
                </a:cubicBezTo>
                <a:cubicBezTo>
                  <a:pt x="109" y="0"/>
                  <a:pt x="116" y="8"/>
                  <a:pt x="116" y="17"/>
                </a:cubicBezTo>
                <a:close/>
                <a:moveTo>
                  <a:pt x="200" y="537"/>
                </a:moveTo>
                <a:lnTo>
                  <a:pt x="100" y="737"/>
                </a:lnTo>
                <a:lnTo>
                  <a:pt x="0" y="537"/>
                </a:lnTo>
                <a:lnTo>
                  <a:pt x="200" y="537"/>
                </a:lnTo>
                <a:close/>
              </a:path>
            </a:pathLst>
          </a:custGeom>
          <a:solidFill>
            <a:schemeClr val="accent1"/>
          </a:solidFill>
          <a:ln w="1" cap="flat">
            <a:solidFill>
              <a:schemeClr val="accent1"/>
            </a:solidFill>
            <a:prstDash val="solid"/>
            <a:bevel/>
            <a:headEnd/>
            <a:tailEnd/>
          </a:ln>
        </p:spPr>
        <p:txBody>
          <a:bodyPr anchor="ctr"/>
          <a:lstStyle/>
          <a:p>
            <a:endParaRPr lang="de-DE"/>
          </a:p>
        </p:txBody>
      </p:sp>
      <p:sp>
        <p:nvSpPr>
          <p:cNvPr id="23603" name="Freeform 292">
            <a:extLst>
              <a:ext uri="{FF2B5EF4-FFF2-40B4-BE49-F238E27FC236}">
                <a16:creationId xmlns:a16="http://schemas.microsoft.com/office/drawing/2014/main" id="{30FA4E03-5A06-413E-B3FC-C5469BCDE5D4}"/>
              </a:ext>
            </a:extLst>
          </p:cNvPr>
          <p:cNvSpPr>
            <a:spLocks noEditPoints="1"/>
          </p:cNvSpPr>
          <p:nvPr/>
        </p:nvSpPr>
        <p:spPr bwMode="auto">
          <a:xfrm>
            <a:off x="7221538" y="2928939"/>
            <a:ext cx="107950" cy="200025"/>
          </a:xfrm>
          <a:custGeom>
            <a:avLst/>
            <a:gdLst>
              <a:gd name="T0" fmla="*/ 2147483646 w 200"/>
              <a:gd name="T1" fmla="*/ 2147483646 h 737"/>
              <a:gd name="T2" fmla="*/ 2147483646 w 200"/>
              <a:gd name="T3" fmla="*/ 2147483646 h 737"/>
              <a:gd name="T4" fmla="*/ 2147483646 w 200"/>
              <a:gd name="T5" fmla="*/ 2147483646 h 737"/>
              <a:gd name="T6" fmla="*/ 2147483646 w 200"/>
              <a:gd name="T7" fmla="*/ 2147483646 h 737"/>
              <a:gd name="T8" fmla="*/ 2147483646 w 200"/>
              <a:gd name="T9" fmla="*/ 2147483646 h 737"/>
              <a:gd name="T10" fmla="*/ 2147483646 w 200"/>
              <a:gd name="T11" fmla="*/ 0 h 737"/>
              <a:gd name="T12" fmla="*/ 2147483646 w 200"/>
              <a:gd name="T13" fmla="*/ 2147483646 h 737"/>
              <a:gd name="T14" fmla="*/ 2147483646 w 200"/>
              <a:gd name="T15" fmla="*/ 2147483646 h 737"/>
              <a:gd name="T16" fmla="*/ 2147483646 w 200"/>
              <a:gd name="T17" fmla="*/ 2147483646 h 737"/>
              <a:gd name="T18" fmla="*/ 0 w 200"/>
              <a:gd name="T19" fmla="*/ 2147483646 h 737"/>
              <a:gd name="T20" fmla="*/ 2147483646 w 200"/>
              <a:gd name="T21" fmla="*/ 2147483646 h 7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
              <a:gd name="T34" fmla="*/ 0 h 737"/>
              <a:gd name="T35" fmla="*/ 200 w 200"/>
              <a:gd name="T36" fmla="*/ 737 h 7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 h="737">
                <a:moveTo>
                  <a:pt x="116" y="17"/>
                </a:moveTo>
                <a:lnTo>
                  <a:pt x="116" y="570"/>
                </a:lnTo>
                <a:cubicBezTo>
                  <a:pt x="116" y="579"/>
                  <a:pt x="109" y="587"/>
                  <a:pt x="100" y="587"/>
                </a:cubicBezTo>
                <a:cubicBezTo>
                  <a:pt x="91" y="587"/>
                  <a:pt x="83" y="579"/>
                  <a:pt x="83" y="570"/>
                </a:cubicBezTo>
                <a:lnTo>
                  <a:pt x="83" y="17"/>
                </a:lnTo>
                <a:cubicBezTo>
                  <a:pt x="83" y="8"/>
                  <a:pt x="91" y="0"/>
                  <a:pt x="100" y="0"/>
                </a:cubicBezTo>
                <a:cubicBezTo>
                  <a:pt x="109" y="0"/>
                  <a:pt x="116" y="8"/>
                  <a:pt x="116" y="17"/>
                </a:cubicBezTo>
                <a:close/>
                <a:moveTo>
                  <a:pt x="200" y="537"/>
                </a:moveTo>
                <a:lnTo>
                  <a:pt x="100" y="737"/>
                </a:lnTo>
                <a:lnTo>
                  <a:pt x="0" y="537"/>
                </a:lnTo>
                <a:lnTo>
                  <a:pt x="200" y="537"/>
                </a:lnTo>
                <a:close/>
              </a:path>
            </a:pathLst>
          </a:custGeom>
          <a:solidFill>
            <a:schemeClr val="accent1"/>
          </a:solidFill>
          <a:ln w="1" cap="flat">
            <a:solidFill>
              <a:schemeClr val="accent1"/>
            </a:solidFill>
            <a:prstDash val="solid"/>
            <a:bevel/>
            <a:headEnd/>
            <a:tailEnd/>
          </a:ln>
        </p:spPr>
        <p:txBody>
          <a:bodyPr anchor="ctr"/>
          <a:lstStyle/>
          <a:p>
            <a:endParaRPr lang="de-DE"/>
          </a:p>
        </p:txBody>
      </p:sp>
      <p:sp>
        <p:nvSpPr>
          <p:cNvPr id="47" name="Freeform 284">
            <a:extLst>
              <a:ext uri="{FF2B5EF4-FFF2-40B4-BE49-F238E27FC236}">
                <a16:creationId xmlns:a16="http://schemas.microsoft.com/office/drawing/2014/main" id="{5A912BD3-4CBB-4CB1-BB42-55FBC550A676}"/>
              </a:ext>
            </a:extLst>
          </p:cNvPr>
          <p:cNvSpPr>
            <a:spLocks noEditPoints="1"/>
          </p:cNvSpPr>
          <p:nvPr/>
        </p:nvSpPr>
        <p:spPr bwMode="auto">
          <a:xfrm>
            <a:off x="4430713" y="5481638"/>
            <a:ext cx="107950" cy="201612"/>
          </a:xfrm>
          <a:custGeom>
            <a:avLst/>
            <a:gdLst/>
            <a:ahLst/>
            <a:cxnLst>
              <a:cxn ang="0">
                <a:pos x="29" y="0"/>
              </a:cxn>
              <a:cxn ang="0">
                <a:pos x="29" y="133"/>
              </a:cxn>
              <a:cxn ang="0">
                <a:pos x="19" y="133"/>
              </a:cxn>
              <a:cxn ang="0">
                <a:pos x="19" y="0"/>
              </a:cxn>
              <a:cxn ang="0">
                <a:pos x="29" y="0"/>
              </a:cxn>
              <a:cxn ang="0">
                <a:pos x="48" y="125"/>
              </a:cxn>
              <a:cxn ang="0">
                <a:pos x="24" y="173"/>
              </a:cxn>
              <a:cxn ang="0">
                <a:pos x="0" y="125"/>
              </a:cxn>
              <a:cxn ang="0">
                <a:pos x="48" y="125"/>
              </a:cxn>
            </a:cxnLst>
            <a:rect l="0" t="0" r="r" b="b"/>
            <a:pathLst>
              <a:path w="48" h="173">
                <a:moveTo>
                  <a:pt x="29" y="0"/>
                </a:moveTo>
                <a:lnTo>
                  <a:pt x="29" y="133"/>
                </a:lnTo>
                <a:lnTo>
                  <a:pt x="19" y="133"/>
                </a:lnTo>
                <a:lnTo>
                  <a:pt x="19" y="0"/>
                </a:lnTo>
                <a:lnTo>
                  <a:pt x="29" y="0"/>
                </a:lnTo>
                <a:close/>
                <a:moveTo>
                  <a:pt x="48" y="125"/>
                </a:moveTo>
                <a:lnTo>
                  <a:pt x="24" y="173"/>
                </a:lnTo>
                <a:lnTo>
                  <a:pt x="0" y="125"/>
                </a:lnTo>
                <a:lnTo>
                  <a:pt x="48" y="125"/>
                </a:lnTo>
                <a:close/>
              </a:path>
            </a:pathLst>
          </a:custGeom>
          <a:solidFill>
            <a:schemeClr val="accent5"/>
          </a:solidFill>
          <a:ln w="1" cap="flat">
            <a:solidFill>
              <a:schemeClr val="accent5"/>
            </a:solidFill>
            <a:prstDash val="solid"/>
            <a:bevel/>
            <a:headEnd/>
            <a:tailEnd/>
          </a:ln>
        </p:spPr>
        <p:txBody>
          <a:bodyPr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defRPr/>
            </a:pPr>
            <a:endParaRPr lang="de-AT" sz="700">
              <a:latin typeface="Lucida Sans Unicode" pitchFamily="34" charset="0"/>
              <a:cs typeface="Lucida Sans Unicode" pitchFamily="34" charset="0"/>
            </a:endParaRPr>
          </a:p>
        </p:txBody>
      </p:sp>
      <p:sp>
        <p:nvSpPr>
          <p:cNvPr id="17452" name="Rectangle 275">
            <a:extLst>
              <a:ext uri="{FF2B5EF4-FFF2-40B4-BE49-F238E27FC236}">
                <a16:creationId xmlns:a16="http://schemas.microsoft.com/office/drawing/2014/main" id="{FBAD7DE4-B592-4F52-8CD5-9F0560C92C60}"/>
              </a:ext>
            </a:extLst>
          </p:cNvPr>
          <p:cNvSpPr>
            <a:spLocks noChangeArrowheads="1"/>
          </p:cNvSpPr>
          <p:nvPr/>
        </p:nvSpPr>
        <p:spPr bwMode="auto">
          <a:xfrm>
            <a:off x="2214564" y="3073400"/>
            <a:ext cx="1150937" cy="401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1pPr>
            <a:lvl2pPr marL="742950" indent="-285750">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2pPr>
            <a:lvl3pPr marL="1143000" indent="-228600">
              <a:spcBef>
                <a:spcPct val="20000"/>
              </a:spcBef>
              <a:buSzPct val="80000"/>
              <a:buFont typeface="Lucida Sans Unicode" panose="020B0602030504020204" pitchFamily="34" charset="0"/>
              <a:buChar char="»"/>
              <a:defRPr>
                <a:solidFill>
                  <a:srgbClr val="67726B"/>
                </a:solidFill>
                <a:latin typeface="Lucida Sans Unicode" panose="020B0602030504020204" pitchFamily="34" charset="0"/>
                <a:cs typeface="Lucida Sans Unicode" panose="020B0602030504020204" pitchFamily="34" charset="0"/>
              </a:defRPr>
            </a:lvl3pPr>
            <a:lvl4pPr marL="1600200" indent="-228600">
              <a:spcBef>
                <a:spcPct val="20000"/>
              </a:spcBef>
              <a:buFont typeface="Lucida Sans Unicode" panose="020B0602030504020204" pitchFamily="34" charset="0"/>
              <a:buChar char="»"/>
              <a:defRPr sz="1600">
                <a:solidFill>
                  <a:srgbClr val="67726B"/>
                </a:solidFill>
                <a:latin typeface="Lucida Sans Unicode" panose="020B0602030504020204" pitchFamily="34" charset="0"/>
                <a:cs typeface="Lucida Sans Unicode" panose="020B0602030504020204" pitchFamily="34" charset="0"/>
              </a:defRPr>
            </a:lvl4pPr>
            <a:lvl5pPr marL="2057400" indent="-228600">
              <a:spcBef>
                <a:spcPct val="20000"/>
              </a:spcBef>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9pPr>
          </a:lstStyle>
          <a:p>
            <a:pPr algn="ctr" eaLnBrk="1" hangingPunct="1">
              <a:spcBef>
                <a:spcPct val="0"/>
              </a:spcBef>
              <a:buFontTx/>
              <a:buNone/>
            </a:pPr>
            <a:r>
              <a:rPr lang="de-AT" altLang="de-DE" sz="700">
                <a:solidFill>
                  <a:schemeClr val="tx1"/>
                </a:solidFill>
                <a:cs typeface="Arial" panose="020B0604020202020204" pitchFamily="34" charset="0"/>
              </a:rPr>
              <a:t>Berufsverweildauer</a:t>
            </a:r>
          </a:p>
          <a:p>
            <a:pPr algn="ctr" eaLnBrk="1" hangingPunct="1">
              <a:spcBef>
                <a:spcPct val="0"/>
              </a:spcBef>
              <a:buFontTx/>
              <a:buNone/>
            </a:pPr>
            <a:r>
              <a:rPr lang="de-AT" altLang="de-DE" sz="700">
                <a:solidFill>
                  <a:schemeClr val="tx1"/>
                </a:solidFill>
                <a:cs typeface="Arial" panose="020B0604020202020204" pitchFamily="34" charset="0"/>
              </a:rPr>
              <a:t>Fluktuation</a:t>
            </a:r>
          </a:p>
        </p:txBody>
      </p:sp>
      <p:sp>
        <p:nvSpPr>
          <p:cNvPr id="23606" name="Rectangle 285">
            <a:extLst>
              <a:ext uri="{FF2B5EF4-FFF2-40B4-BE49-F238E27FC236}">
                <a16:creationId xmlns:a16="http://schemas.microsoft.com/office/drawing/2014/main" id="{F672748F-0A71-4B5E-8EC7-0E5E96E108F7}"/>
              </a:ext>
            </a:extLst>
          </p:cNvPr>
          <p:cNvSpPr>
            <a:spLocks noChangeArrowheads="1"/>
          </p:cNvSpPr>
          <p:nvPr/>
        </p:nvSpPr>
        <p:spPr bwMode="auto">
          <a:xfrm>
            <a:off x="8953500" y="2444750"/>
            <a:ext cx="1028700" cy="401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1pPr>
            <a:lvl2pPr marL="742950" indent="-285750">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2pPr>
            <a:lvl3pPr marL="1143000" indent="-228600">
              <a:spcBef>
                <a:spcPct val="20000"/>
              </a:spcBef>
              <a:buSzPct val="80000"/>
              <a:buFont typeface="Lucida Sans Unicode" panose="020B0602030504020204" pitchFamily="34" charset="0"/>
              <a:buChar char="»"/>
              <a:defRPr>
                <a:solidFill>
                  <a:srgbClr val="67726B"/>
                </a:solidFill>
                <a:latin typeface="Lucida Sans Unicode" panose="020B0602030504020204" pitchFamily="34" charset="0"/>
                <a:cs typeface="Lucida Sans Unicode" panose="020B0602030504020204" pitchFamily="34" charset="0"/>
              </a:defRPr>
            </a:lvl3pPr>
            <a:lvl4pPr marL="1600200" indent="-228600">
              <a:spcBef>
                <a:spcPct val="20000"/>
              </a:spcBef>
              <a:buFont typeface="Lucida Sans Unicode" panose="020B0602030504020204" pitchFamily="34" charset="0"/>
              <a:buChar char="»"/>
              <a:defRPr sz="1600">
                <a:solidFill>
                  <a:srgbClr val="67726B"/>
                </a:solidFill>
                <a:latin typeface="Lucida Sans Unicode" panose="020B0602030504020204" pitchFamily="34" charset="0"/>
                <a:cs typeface="Lucida Sans Unicode" panose="020B0602030504020204" pitchFamily="34" charset="0"/>
              </a:defRPr>
            </a:lvl4pPr>
            <a:lvl5pPr marL="2057400" indent="-228600">
              <a:spcBef>
                <a:spcPct val="20000"/>
              </a:spcBef>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9pPr>
          </a:lstStyle>
          <a:p>
            <a:pPr algn="ctr" eaLnBrk="1" hangingPunct="1">
              <a:spcBef>
                <a:spcPct val="0"/>
              </a:spcBef>
              <a:buFontTx/>
              <a:buNone/>
            </a:pPr>
            <a:r>
              <a:rPr lang="de-AT" altLang="de-DE" sz="700" dirty="0">
                <a:solidFill>
                  <a:schemeClr val="tx1"/>
                </a:solidFill>
                <a:cs typeface="Arial" panose="020B0604020202020204" pitchFamily="34" charset="0"/>
              </a:rPr>
              <a:t>Stationäre Einrichtungen in der extramuralen Betreuung</a:t>
            </a:r>
          </a:p>
        </p:txBody>
      </p:sp>
      <p:sp>
        <p:nvSpPr>
          <p:cNvPr id="23607" name="Freeform 292">
            <a:extLst>
              <a:ext uri="{FF2B5EF4-FFF2-40B4-BE49-F238E27FC236}">
                <a16:creationId xmlns:a16="http://schemas.microsoft.com/office/drawing/2014/main" id="{395A5554-40C8-4FD2-87B9-62C55043046A}"/>
              </a:ext>
            </a:extLst>
          </p:cNvPr>
          <p:cNvSpPr>
            <a:spLocks noEditPoints="1"/>
          </p:cNvSpPr>
          <p:nvPr/>
        </p:nvSpPr>
        <p:spPr bwMode="auto">
          <a:xfrm>
            <a:off x="9421813" y="3633788"/>
            <a:ext cx="107950" cy="201612"/>
          </a:xfrm>
          <a:custGeom>
            <a:avLst/>
            <a:gdLst>
              <a:gd name="T0" fmla="*/ 2147483646 w 200"/>
              <a:gd name="T1" fmla="*/ 2147483646 h 737"/>
              <a:gd name="T2" fmla="*/ 2147483646 w 200"/>
              <a:gd name="T3" fmla="*/ 2147483646 h 737"/>
              <a:gd name="T4" fmla="*/ 2147483646 w 200"/>
              <a:gd name="T5" fmla="*/ 2147483646 h 737"/>
              <a:gd name="T6" fmla="*/ 2147483646 w 200"/>
              <a:gd name="T7" fmla="*/ 2147483646 h 737"/>
              <a:gd name="T8" fmla="*/ 2147483646 w 200"/>
              <a:gd name="T9" fmla="*/ 2147483646 h 737"/>
              <a:gd name="T10" fmla="*/ 2147483646 w 200"/>
              <a:gd name="T11" fmla="*/ 0 h 737"/>
              <a:gd name="T12" fmla="*/ 2147483646 w 200"/>
              <a:gd name="T13" fmla="*/ 2147483646 h 737"/>
              <a:gd name="T14" fmla="*/ 2147483646 w 200"/>
              <a:gd name="T15" fmla="*/ 2147483646 h 737"/>
              <a:gd name="T16" fmla="*/ 2147483646 w 200"/>
              <a:gd name="T17" fmla="*/ 2147483646 h 737"/>
              <a:gd name="T18" fmla="*/ 0 w 200"/>
              <a:gd name="T19" fmla="*/ 2147483646 h 737"/>
              <a:gd name="T20" fmla="*/ 2147483646 w 200"/>
              <a:gd name="T21" fmla="*/ 2147483646 h 7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
              <a:gd name="T34" fmla="*/ 0 h 737"/>
              <a:gd name="T35" fmla="*/ 200 w 200"/>
              <a:gd name="T36" fmla="*/ 737 h 7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 h="737">
                <a:moveTo>
                  <a:pt x="116" y="17"/>
                </a:moveTo>
                <a:lnTo>
                  <a:pt x="116" y="570"/>
                </a:lnTo>
                <a:cubicBezTo>
                  <a:pt x="116" y="579"/>
                  <a:pt x="109" y="587"/>
                  <a:pt x="100" y="587"/>
                </a:cubicBezTo>
                <a:cubicBezTo>
                  <a:pt x="91" y="587"/>
                  <a:pt x="83" y="579"/>
                  <a:pt x="83" y="570"/>
                </a:cubicBezTo>
                <a:lnTo>
                  <a:pt x="83" y="17"/>
                </a:lnTo>
                <a:cubicBezTo>
                  <a:pt x="83" y="8"/>
                  <a:pt x="91" y="0"/>
                  <a:pt x="100" y="0"/>
                </a:cubicBezTo>
                <a:cubicBezTo>
                  <a:pt x="109" y="0"/>
                  <a:pt x="116" y="8"/>
                  <a:pt x="116" y="17"/>
                </a:cubicBezTo>
                <a:close/>
                <a:moveTo>
                  <a:pt x="200" y="537"/>
                </a:moveTo>
                <a:lnTo>
                  <a:pt x="100" y="737"/>
                </a:lnTo>
                <a:lnTo>
                  <a:pt x="0" y="537"/>
                </a:lnTo>
                <a:lnTo>
                  <a:pt x="200" y="537"/>
                </a:lnTo>
                <a:close/>
              </a:path>
            </a:pathLst>
          </a:custGeom>
          <a:solidFill>
            <a:schemeClr val="accent1"/>
          </a:solidFill>
          <a:ln w="1" cap="flat">
            <a:solidFill>
              <a:schemeClr val="accent1"/>
            </a:solidFill>
            <a:prstDash val="solid"/>
            <a:bevel/>
            <a:headEnd/>
            <a:tailEnd/>
          </a:ln>
        </p:spPr>
        <p:txBody>
          <a:bodyPr anchor="ctr"/>
          <a:lstStyle/>
          <a:p>
            <a:endParaRPr lang="de-DE"/>
          </a:p>
        </p:txBody>
      </p:sp>
      <p:sp>
        <p:nvSpPr>
          <p:cNvPr id="23608" name="Freeform 292">
            <a:extLst>
              <a:ext uri="{FF2B5EF4-FFF2-40B4-BE49-F238E27FC236}">
                <a16:creationId xmlns:a16="http://schemas.microsoft.com/office/drawing/2014/main" id="{3526B002-4D1D-47C6-AB1E-A4A473DAF9B2}"/>
              </a:ext>
            </a:extLst>
          </p:cNvPr>
          <p:cNvSpPr>
            <a:spLocks noEditPoints="1"/>
          </p:cNvSpPr>
          <p:nvPr/>
        </p:nvSpPr>
        <p:spPr bwMode="auto">
          <a:xfrm>
            <a:off x="9420225" y="2916238"/>
            <a:ext cx="107950" cy="201612"/>
          </a:xfrm>
          <a:custGeom>
            <a:avLst/>
            <a:gdLst>
              <a:gd name="T0" fmla="*/ 2147483646 w 200"/>
              <a:gd name="T1" fmla="*/ 2147483646 h 737"/>
              <a:gd name="T2" fmla="*/ 2147483646 w 200"/>
              <a:gd name="T3" fmla="*/ 2147483646 h 737"/>
              <a:gd name="T4" fmla="*/ 2147483646 w 200"/>
              <a:gd name="T5" fmla="*/ 2147483646 h 737"/>
              <a:gd name="T6" fmla="*/ 2147483646 w 200"/>
              <a:gd name="T7" fmla="*/ 2147483646 h 737"/>
              <a:gd name="T8" fmla="*/ 2147483646 w 200"/>
              <a:gd name="T9" fmla="*/ 2147483646 h 737"/>
              <a:gd name="T10" fmla="*/ 2147483646 w 200"/>
              <a:gd name="T11" fmla="*/ 0 h 737"/>
              <a:gd name="T12" fmla="*/ 2147483646 w 200"/>
              <a:gd name="T13" fmla="*/ 2147483646 h 737"/>
              <a:gd name="T14" fmla="*/ 2147483646 w 200"/>
              <a:gd name="T15" fmla="*/ 2147483646 h 737"/>
              <a:gd name="T16" fmla="*/ 2147483646 w 200"/>
              <a:gd name="T17" fmla="*/ 2147483646 h 737"/>
              <a:gd name="T18" fmla="*/ 0 w 200"/>
              <a:gd name="T19" fmla="*/ 2147483646 h 737"/>
              <a:gd name="T20" fmla="*/ 2147483646 w 200"/>
              <a:gd name="T21" fmla="*/ 2147483646 h 7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
              <a:gd name="T34" fmla="*/ 0 h 737"/>
              <a:gd name="T35" fmla="*/ 200 w 200"/>
              <a:gd name="T36" fmla="*/ 737 h 7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 h="737">
                <a:moveTo>
                  <a:pt x="116" y="17"/>
                </a:moveTo>
                <a:lnTo>
                  <a:pt x="116" y="570"/>
                </a:lnTo>
                <a:cubicBezTo>
                  <a:pt x="116" y="579"/>
                  <a:pt x="109" y="587"/>
                  <a:pt x="100" y="587"/>
                </a:cubicBezTo>
                <a:cubicBezTo>
                  <a:pt x="91" y="587"/>
                  <a:pt x="83" y="579"/>
                  <a:pt x="83" y="570"/>
                </a:cubicBezTo>
                <a:lnTo>
                  <a:pt x="83" y="17"/>
                </a:lnTo>
                <a:cubicBezTo>
                  <a:pt x="83" y="8"/>
                  <a:pt x="91" y="0"/>
                  <a:pt x="100" y="0"/>
                </a:cubicBezTo>
                <a:cubicBezTo>
                  <a:pt x="109" y="0"/>
                  <a:pt x="116" y="8"/>
                  <a:pt x="116" y="17"/>
                </a:cubicBezTo>
                <a:close/>
                <a:moveTo>
                  <a:pt x="200" y="537"/>
                </a:moveTo>
                <a:lnTo>
                  <a:pt x="100" y="737"/>
                </a:lnTo>
                <a:lnTo>
                  <a:pt x="0" y="537"/>
                </a:lnTo>
                <a:lnTo>
                  <a:pt x="200" y="537"/>
                </a:lnTo>
                <a:close/>
              </a:path>
            </a:pathLst>
          </a:custGeom>
          <a:solidFill>
            <a:schemeClr val="accent1"/>
          </a:solidFill>
          <a:ln w="1" cap="flat">
            <a:solidFill>
              <a:schemeClr val="accent1"/>
            </a:solidFill>
            <a:prstDash val="solid"/>
            <a:bevel/>
            <a:headEnd/>
            <a:tailEnd/>
          </a:ln>
        </p:spPr>
        <p:txBody>
          <a:bodyPr anchor="ctr"/>
          <a:lstStyle/>
          <a:p>
            <a:endParaRPr lang="de-DE"/>
          </a:p>
        </p:txBody>
      </p:sp>
      <p:sp>
        <p:nvSpPr>
          <p:cNvPr id="52" name="Rectangle 113">
            <a:extLst>
              <a:ext uri="{FF2B5EF4-FFF2-40B4-BE49-F238E27FC236}">
                <a16:creationId xmlns:a16="http://schemas.microsoft.com/office/drawing/2014/main" id="{0F88FE18-6F82-46E0-987E-9D3D117CBDA5}"/>
              </a:ext>
            </a:extLst>
          </p:cNvPr>
          <p:cNvSpPr>
            <a:spLocks noChangeArrowheads="1"/>
          </p:cNvSpPr>
          <p:nvPr/>
        </p:nvSpPr>
        <p:spPr bwMode="auto">
          <a:xfrm>
            <a:off x="5222875" y="3078164"/>
            <a:ext cx="1296988" cy="561975"/>
          </a:xfrm>
          <a:prstGeom prst="rect">
            <a:avLst/>
          </a:prstGeom>
          <a:noFill/>
          <a:ln w="5080" cap="rnd">
            <a:solidFill>
              <a:srgbClr val="888888"/>
            </a:solidFill>
            <a:prstDash val="solid"/>
            <a:miter lim="800000"/>
            <a:headEnd/>
            <a:tailEnd/>
          </a:ln>
        </p:spPr>
        <p:txBody>
          <a:bodyPr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defRPr/>
            </a:pPr>
            <a:r>
              <a:rPr lang="de-AT" sz="700" dirty="0">
                <a:latin typeface="Lucida Sans Unicode" pitchFamily="34" charset="0"/>
                <a:cs typeface="Lucida Sans Unicode" pitchFamily="34" charset="0"/>
              </a:rPr>
              <a:t>Zu- und Abnahme von div. </a:t>
            </a:r>
            <a:r>
              <a:rPr lang="de-AT" sz="700">
                <a:latin typeface="Lucida Sans Unicode" pitchFamily="34" charset="0"/>
                <a:cs typeface="Lucida Sans Unicode" pitchFamily="34" charset="0"/>
              </a:rPr>
              <a:t>Leistungen</a:t>
            </a:r>
            <a:endParaRPr lang="de-AT" sz="700" b="1" dirty="0">
              <a:solidFill>
                <a:schemeClr val="accent4">
                  <a:lumMod val="60000"/>
                  <a:lumOff val="40000"/>
                </a:schemeClr>
              </a:solidFill>
              <a:latin typeface="Lucida Sans Unicode" pitchFamily="34" charset="0"/>
              <a:cs typeface="Lucida Sans Unicode" pitchFamily="34" charset="0"/>
            </a:endParaRPr>
          </a:p>
        </p:txBody>
      </p:sp>
      <p:sp>
        <p:nvSpPr>
          <p:cNvPr id="17457" name="Rectangle 236">
            <a:extLst>
              <a:ext uri="{FF2B5EF4-FFF2-40B4-BE49-F238E27FC236}">
                <a16:creationId xmlns:a16="http://schemas.microsoft.com/office/drawing/2014/main" id="{FDDA185C-E5DB-4511-A0F2-AAFC0322D112}"/>
              </a:ext>
            </a:extLst>
          </p:cNvPr>
          <p:cNvSpPr>
            <a:spLocks noChangeArrowheads="1"/>
          </p:cNvSpPr>
          <p:nvPr/>
        </p:nvSpPr>
        <p:spPr bwMode="auto">
          <a:xfrm>
            <a:off x="2854345" y="2069356"/>
            <a:ext cx="180177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1pPr>
            <a:lvl2pPr marL="742950" indent="-285750">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2pPr>
            <a:lvl3pPr marL="1143000" indent="-228600">
              <a:spcBef>
                <a:spcPct val="20000"/>
              </a:spcBef>
              <a:buSzPct val="80000"/>
              <a:buFont typeface="Lucida Sans Unicode" panose="020B0602030504020204" pitchFamily="34" charset="0"/>
              <a:buChar char="»"/>
              <a:defRPr>
                <a:solidFill>
                  <a:srgbClr val="67726B"/>
                </a:solidFill>
                <a:latin typeface="Lucida Sans Unicode" panose="020B0602030504020204" pitchFamily="34" charset="0"/>
                <a:cs typeface="Lucida Sans Unicode" panose="020B0602030504020204" pitchFamily="34" charset="0"/>
              </a:defRPr>
            </a:lvl3pPr>
            <a:lvl4pPr marL="1600200" indent="-228600">
              <a:spcBef>
                <a:spcPct val="20000"/>
              </a:spcBef>
              <a:buFont typeface="Lucida Sans Unicode" panose="020B0602030504020204" pitchFamily="34" charset="0"/>
              <a:buChar char="»"/>
              <a:defRPr sz="1600">
                <a:solidFill>
                  <a:srgbClr val="67726B"/>
                </a:solidFill>
                <a:latin typeface="Lucida Sans Unicode" panose="020B0602030504020204" pitchFamily="34" charset="0"/>
                <a:cs typeface="Lucida Sans Unicode" panose="020B0602030504020204" pitchFamily="34" charset="0"/>
              </a:defRPr>
            </a:lvl4pPr>
            <a:lvl5pPr marL="2057400" indent="-228600">
              <a:spcBef>
                <a:spcPct val="20000"/>
              </a:spcBef>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9pPr>
          </a:lstStyle>
          <a:p>
            <a:pPr algn="ctr" eaLnBrk="1" hangingPunct="1">
              <a:spcBef>
                <a:spcPct val="0"/>
              </a:spcBef>
              <a:buFontTx/>
              <a:buNone/>
            </a:pPr>
            <a:r>
              <a:rPr lang="de-DE" altLang="de-DE" sz="1000" b="1">
                <a:solidFill>
                  <a:srgbClr val="000000"/>
                </a:solidFill>
                <a:cs typeface="Arial" panose="020B0604020202020204" pitchFamily="34" charset="0"/>
              </a:rPr>
              <a:t>P E R S O N A L A N G E B O T</a:t>
            </a:r>
            <a:endParaRPr lang="de-DE" altLang="de-DE" sz="1000">
              <a:solidFill>
                <a:schemeClr val="tx1"/>
              </a:solidFill>
              <a:cs typeface="Arial" panose="020B0604020202020204" pitchFamily="34" charset="0"/>
            </a:endParaRPr>
          </a:p>
        </p:txBody>
      </p:sp>
      <p:sp>
        <p:nvSpPr>
          <p:cNvPr id="23611" name="Rectangle 238">
            <a:extLst>
              <a:ext uri="{FF2B5EF4-FFF2-40B4-BE49-F238E27FC236}">
                <a16:creationId xmlns:a16="http://schemas.microsoft.com/office/drawing/2014/main" id="{307CB9B1-0220-41E0-8547-98C1C4DAA419}"/>
              </a:ext>
            </a:extLst>
          </p:cNvPr>
          <p:cNvSpPr>
            <a:spLocks noChangeArrowheads="1"/>
          </p:cNvSpPr>
          <p:nvPr/>
        </p:nvSpPr>
        <p:spPr bwMode="auto">
          <a:xfrm>
            <a:off x="7773989" y="2095500"/>
            <a:ext cx="167957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1pPr>
            <a:lvl2pPr marL="742950" indent="-285750">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2pPr>
            <a:lvl3pPr marL="1143000" indent="-228600">
              <a:spcBef>
                <a:spcPct val="20000"/>
              </a:spcBef>
              <a:buSzPct val="80000"/>
              <a:buFont typeface="Lucida Sans Unicode" panose="020B0602030504020204" pitchFamily="34" charset="0"/>
              <a:buChar char="»"/>
              <a:defRPr>
                <a:solidFill>
                  <a:srgbClr val="67726B"/>
                </a:solidFill>
                <a:latin typeface="Lucida Sans Unicode" panose="020B0602030504020204" pitchFamily="34" charset="0"/>
                <a:cs typeface="Lucida Sans Unicode" panose="020B0602030504020204" pitchFamily="34" charset="0"/>
              </a:defRPr>
            </a:lvl3pPr>
            <a:lvl4pPr marL="1600200" indent="-228600">
              <a:spcBef>
                <a:spcPct val="20000"/>
              </a:spcBef>
              <a:buFont typeface="Lucida Sans Unicode" panose="020B0602030504020204" pitchFamily="34" charset="0"/>
              <a:buChar char="»"/>
              <a:defRPr sz="1600">
                <a:solidFill>
                  <a:srgbClr val="67726B"/>
                </a:solidFill>
                <a:latin typeface="Lucida Sans Unicode" panose="020B0602030504020204" pitchFamily="34" charset="0"/>
                <a:cs typeface="Lucida Sans Unicode" panose="020B0602030504020204" pitchFamily="34" charset="0"/>
              </a:defRPr>
            </a:lvl4pPr>
            <a:lvl5pPr marL="2057400" indent="-228600">
              <a:spcBef>
                <a:spcPct val="20000"/>
              </a:spcBef>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9pPr>
          </a:lstStyle>
          <a:p>
            <a:pPr algn="ctr" eaLnBrk="1" hangingPunct="1">
              <a:spcBef>
                <a:spcPct val="0"/>
              </a:spcBef>
              <a:buFontTx/>
              <a:buNone/>
            </a:pPr>
            <a:r>
              <a:rPr lang="de-DE" altLang="de-DE" sz="1000" b="1" dirty="0">
                <a:solidFill>
                  <a:srgbClr val="000000"/>
                </a:solidFill>
                <a:cs typeface="Arial" panose="020B0604020202020204" pitchFamily="34" charset="0"/>
              </a:rPr>
              <a:t>P E R S O N A L B E D A R F </a:t>
            </a:r>
            <a:endParaRPr lang="de-DE" altLang="de-DE" sz="1000" dirty="0">
              <a:solidFill>
                <a:schemeClr val="tx1"/>
              </a:solidFill>
              <a:cs typeface="Arial" panose="020B0604020202020204" pitchFamily="34" charset="0"/>
            </a:endParaRPr>
          </a:p>
        </p:txBody>
      </p:sp>
      <p:sp>
        <p:nvSpPr>
          <p:cNvPr id="58" name="Freeform 307">
            <a:extLst>
              <a:ext uri="{FF2B5EF4-FFF2-40B4-BE49-F238E27FC236}">
                <a16:creationId xmlns:a16="http://schemas.microsoft.com/office/drawing/2014/main" id="{FD7A01A0-9A07-4163-8397-E9591C5FA512}"/>
              </a:ext>
            </a:extLst>
          </p:cNvPr>
          <p:cNvSpPr>
            <a:spLocks noEditPoints="1"/>
          </p:cNvSpPr>
          <p:nvPr/>
        </p:nvSpPr>
        <p:spPr bwMode="auto">
          <a:xfrm>
            <a:off x="6527800" y="3278188"/>
            <a:ext cx="179388" cy="120650"/>
          </a:xfrm>
          <a:custGeom>
            <a:avLst/>
            <a:gdLst/>
            <a:ahLst/>
            <a:cxnLst>
              <a:cxn ang="0">
                <a:pos x="0" y="19"/>
              </a:cxn>
              <a:cxn ang="0">
                <a:pos x="78" y="19"/>
              </a:cxn>
              <a:cxn ang="0">
                <a:pos x="78" y="29"/>
              </a:cxn>
              <a:cxn ang="0">
                <a:pos x="0" y="29"/>
              </a:cxn>
              <a:cxn ang="0">
                <a:pos x="0" y="19"/>
              </a:cxn>
              <a:cxn ang="0">
                <a:pos x="70" y="0"/>
              </a:cxn>
              <a:cxn ang="0">
                <a:pos x="118" y="24"/>
              </a:cxn>
              <a:cxn ang="0">
                <a:pos x="70" y="48"/>
              </a:cxn>
              <a:cxn ang="0">
                <a:pos x="70" y="0"/>
              </a:cxn>
            </a:cxnLst>
            <a:rect l="0" t="0" r="r" b="b"/>
            <a:pathLst>
              <a:path w="118" h="48">
                <a:moveTo>
                  <a:pt x="0" y="19"/>
                </a:moveTo>
                <a:lnTo>
                  <a:pt x="78" y="19"/>
                </a:lnTo>
                <a:lnTo>
                  <a:pt x="78" y="29"/>
                </a:lnTo>
                <a:lnTo>
                  <a:pt x="0" y="29"/>
                </a:lnTo>
                <a:lnTo>
                  <a:pt x="0" y="19"/>
                </a:lnTo>
                <a:close/>
                <a:moveTo>
                  <a:pt x="70" y="0"/>
                </a:moveTo>
                <a:lnTo>
                  <a:pt x="118" y="24"/>
                </a:lnTo>
                <a:lnTo>
                  <a:pt x="70" y="48"/>
                </a:lnTo>
                <a:lnTo>
                  <a:pt x="70" y="0"/>
                </a:lnTo>
                <a:close/>
              </a:path>
            </a:pathLst>
          </a:custGeom>
          <a:solidFill>
            <a:schemeClr val="accent4"/>
          </a:solidFill>
          <a:ln w="1" cap="flat">
            <a:solidFill>
              <a:schemeClr val="accent4"/>
            </a:solidFill>
            <a:prstDash val="solid"/>
            <a:bevel/>
            <a:headEnd/>
            <a:tailEnd/>
          </a:ln>
        </p:spPr>
        <p:txBody>
          <a:bodyPr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defRPr/>
            </a:pPr>
            <a:endParaRPr lang="de-AT" sz="700">
              <a:latin typeface="Lucida Sans Unicode" pitchFamily="34" charset="0"/>
              <a:cs typeface="Lucida Sans Unicode" pitchFamily="34" charset="0"/>
            </a:endParaRPr>
          </a:p>
        </p:txBody>
      </p:sp>
      <p:sp>
        <p:nvSpPr>
          <p:cNvPr id="59" name="Freeform 308">
            <a:extLst>
              <a:ext uri="{FF2B5EF4-FFF2-40B4-BE49-F238E27FC236}">
                <a16:creationId xmlns:a16="http://schemas.microsoft.com/office/drawing/2014/main" id="{5E9B6458-A2B2-4FDC-A21C-40523274399B}"/>
              </a:ext>
            </a:extLst>
          </p:cNvPr>
          <p:cNvSpPr>
            <a:spLocks noEditPoints="1"/>
          </p:cNvSpPr>
          <p:nvPr/>
        </p:nvSpPr>
        <p:spPr bwMode="auto">
          <a:xfrm>
            <a:off x="6527800" y="3357563"/>
            <a:ext cx="179388" cy="120650"/>
          </a:xfrm>
          <a:custGeom>
            <a:avLst/>
            <a:gdLst/>
            <a:ahLst/>
            <a:cxnLst>
              <a:cxn ang="0">
                <a:pos x="126" y="29"/>
              </a:cxn>
              <a:cxn ang="0">
                <a:pos x="40" y="29"/>
              </a:cxn>
              <a:cxn ang="0">
                <a:pos x="40" y="19"/>
              </a:cxn>
              <a:cxn ang="0">
                <a:pos x="126" y="19"/>
              </a:cxn>
              <a:cxn ang="0">
                <a:pos x="126" y="29"/>
              </a:cxn>
              <a:cxn ang="0">
                <a:pos x="48" y="48"/>
              </a:cxn>
              <a:cxn ang="0">
                <a:pos x="0" y="24"/>
              </a:cxn>
              <a:cxn ang="0">
                <a:pos x="48" y="0"/>
              </a:cxn>
              <a:cxn ang="0">
                <a:pos x="48" y="48"/>
              </a:cxn>
            </a:cxnLst>
            <a:rect l="0" t="0" r="r" b="b"/>
            <a:pathLst>
              <a:path w="126" h="48">
                <a:moveTo>
                  <a:pt x="126" y="29"/>
                </a:moveTo>
                <a:lnTo>
                  <a:pt x="40" y="29"/>
                </a:lnTo>
                <a:lnTo>
                  <a:pt x="40" y="19"/>
                </a:lnTo>
                <a:lnTo>
                  <a:pt x="126" y="19"/>
                </a:lnTo>
                <a:lnTo>
                  <a:pt x="126" y="29"/>
                </a:lnTo>
                <a:close/>
                <a:moveTo>
                  <a:pt x="48" y="48"/>
                </a:moveTo>
                <a:lnTo>
                  <a:pt x="0" y="24"/>
                </a:lnTo>
                <a:lnTo>
                  <a:pt x="48" y="0"/>
                </a:lnTo>
                <a:lnTo>
                  <a:pt x="48" y="48"/>
                </a:lnTo>
                <a:close/>
              </a:path>
            </a:pathLst>
          </a:custGeom>
          <a:solidFill>
            <a:schemeClr val="accent5"/>
          </a:solidFill>
          <a:ln w="1" cap="flat">
            <a:solidFill>
              <a:schemeClr val="accent5"/>
            </a:solidFill>
            <a:prstDash val="solid"/>
            <a:bevel/>
            <a:headEnd/>
            <a:tailEnd/>
          </a:ln>
        </p:spPr>
        <p:txBody>
          <a:bodyPr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defRPr/>
            </a:pPr>
            <a:endParaRPr lang="de-AT" sz="700">
              <a:latin typeface="Lucida Sans Unicode" pitchFamily="34" charset="0"/>
              <a:cs typeface="Lucida Sans Unicode" pitchFamily="34" charset="0"/>
            </a:endParaRPr>
          </a:p>
        </p:txBody>
      </p:sp>
      <p:sp>
        <p:nvSpPr>
          <p:cNvPr id="17461" name="Titel 59">
            <a:extLst>
              <a:ext uri="{FF2B5EF4-FFF2-40B4-BE49-F238E27FC236}">
                <a16:creationId xmlns:a16="http://schemas.microsoft.com/office/drawing/2014/main" id="{02F7564B-AFEA-46CF-A263-9F507863854A}"/>
              </a:ext>
            </a:extLst>
          </p:cNvPr>
          <p:cNvSpPr>
            <a:spLocks noGrp="1"/>
          </p:cNvSpPr>
          <p:nvPr>
            <p:ph type="title"/>
          </p:nvPr>
        </p:nvSpPr>
        <p:spPr>
          <a:xfrm>
            <a:off x="717324" y="477093"/>
            <a:ext cx="9949543" cy="414338"/>
          </a:xfrm>
        </p:spPr>
        <p:txBody>
          <a:bodyPr/>
          <a:lstStyle/>
          <a:p>
            <a:r>
              <a:rPr lang="de-AT" altLang="de-DE" dirty="0"/>
              <a:t>Modell des Personalangebotes</a:t>
            </a:r>
          </a:p>
        </p:txBody>
      </p:sp>
      <p:sp>
        <p:nvSpPr>
          <p:cNvPr id="56" name="Datumsplatzhalter 55">
            <a:extLst>
              <a:ext uri="{FF2B5EF4-FFF2-40B4-BE49-F238E27FC236}">
                <a16:creationId xmlns:a16="http://schemas.microsoft.com/office/drawing/2014/main" id="{40386831-DA4E-4CB0-B108-286AB993E9BA}"/>
              </a:ext>
            </a:extLst>
          </p:cNvPr>
          <p:cNvSpPr>
            <a:spLocks noGrp="1"/>
          </p:cNvSpPr>
          <p:nvPr>
            <p:ph type="dt" sz="quarter" idx="10"/>
          </p:nvPr>
        </p:nvSpPr>
        <p:spPr>
          <a:xfrm>
            <a:off x="457200" y="6356350"/>
            <a:ext cx="2133600" cy="365125"/>
          </a:xfrm>
          <a:prstGeom prst="rect">
            <a:avLst/>
          </a:prstGeom>
        </p:spPr>
        <p:txBody>
          <a:bodyPr vert="horz" lIns="91440" tIns="45720" rIns="91440" bIns="45720" rtlCol="0" anchor="ctr"/>
          <a:lstStyle>
            <a:defPPr>
              <a:defRPr lang="de-DE"/>
            </a:defPPr>
            <a:lvl1pPr algn="l" rtl="0" eaLnBrk="1" fontAlgn="auto" hangingPunct="1">
              <a:spcBef>
                <a:spcPts val="0"/>
              </a:spcBef>
              <a:spcAft>
                <a:spcPts val="0"/>
              </a:spcAft>
              <a:defRPr sz="1000" kern="1200">
                <a:solidFill>
                  <a:schemeClr val="tx1">
                    <a:tint val="75000"/>
                  </a:schemeClr>
                </a:solidFill>
                <a:latin typeface="Lucida Sans Unicode" pitchFamily="34" charset="0"/>
                <a:ea typeface="+mn-ea"/>
                <a:cs typeface="Lucida Sans Unicode"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46FBBD02-EED8-409C-9D7B-D70F95F15F28}" type="datetime1">
              <a:rPr lang="de-DE" smtClean="0"/>
              <a:pPr>
                <a:defRPr/>
              </a:pPr>
              <a:t>12.01.2023</a:t>
            </a:fld>
            <a:endParaRPr lang="de-AT" dirty="0"/>
          </a:p>
        </p:txBody>
      </p:sp>
      <p:sp>
        <p:nvSpPr>
          <p:cNvPr id="61" name="Rechteck 60">
            <a:extLst>
              <a:ext uri="{FF2B5EF4-FFF2-40B4-BE49-F238E27FC236}">
                <a16:creationId xmlns:a16="http://schemas.microsoft.com/office/drawing/2014/main" id="{673757E1-7622-477F-B26B-1FD026868B80}"/>
              </a:ext>
            </a:extLst>
          </p:cNvPr>
          <p:cNvSpPr/>
          <p:nvPr/>
        </p:nvSpPr>
        <p:spPr>
          <a:xfrm rot="16200000">
            <a:off x="9475788" y="3200400"/>
            <a:ext cx="1511300" cy="349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AT" dirty="0"/>
              <a:t>Zusatzbedarf</a:t>
            </a:r>
          </a:p>
        </p:txBody>
      </p:sp>
      <p:sp>
        <p:nvSpPr>
          <p:cNvPr id="62" name="Rechteck 61">
            <a:extLst>
              <a:ext uri="{FF2B5EF4-FFF2-40B4-BE49-F238E27FC236}">
                <a16:creationId xmlns:a16="http://schemas.microsoft.com/office/drawing/2014/main" id="{F6EC0CD4-0104-45E6-8ADA-B931D00495AD}"/>
              </a:ext>
            </a:extLst>
          </p:cNvPr>
          <p:cNvSpPr/>
          <p:nvPr/>
        </p:nvSpPr>
        <p:spPr>
          <a:xfrm rot="16200000">
            <a:off x="1193800" y="3200400"/>
            <a:ext cx="1511300" cy="349250"/>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AT" dirty="0"/>
              <a:t>Ersatzbedarf</a:t>
            </a:r>
          </a:p>
        </p:txBody>
      </p:sp>
      <p:sp>
        <p:nvSpPr>
          <p:cNvPr id="2" name="Rechteck 1">
            <a:extLst>
              <a:ext uri="{FF2B5EF4-FFF2-40B4-BE49-F238E27FC236}">
                <a16:creationId xmlns:a16="http://schemas.microsoft.com/office/drawing/2014/main" id="{365A2EB9-E95D-45D9-84AB-4615E931213F}"/>
              </a:ext>
            </a:extLst>
          </p:cNvPr>
          <p:cNvSpPr/>
          <p:nvPr/>
        </p:nvSpPr>
        <p:spPr>
          <a:xfrm>
            <a:off x="1672410" y="1314359"/>
            <a:ext cx="3550465" cy="5264331"/>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197552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0CDD8B51-E9F7-43C8-A86C-11698B88F8E0}"/>
              </a:ext>
            </a:extLst>
          </p:cNvPr>
          <p:cNvSpPr>
            <a:spLocks noGrp="1"/>
          </p:cNvSpPr>
          <p:nvPr>
            <p:ph type="sldNum" sz="quarter" idx="4"/>
          </p:nvPr>
        </p:nvSpPr>
        <p:spPr/>
        <p:txBody>
          <a:bodyPr/>
          <a:lstStyle/>
          <a:p>
            <a:fld id="{CDD6A526-6E93-4D44-80E5-3CEE2153CC52}" type="slidenum">
              <a:rPr lang="de-DE" smtClean="0"/>
              <a:pPr/>
              <a:t>16</a:t>
            </a:fld>
            <a:endParaRPr lang="de-DE" dirty="0"/>
          </a:p>
        </p:txBody>
      </p:sp>
      <p:graphicFrame>
        <p:nvGraphicFramePr>
          <p:cNvPr id="8" name="Tabelle 7">
            <a:extLst>
              <a:ext uri="{FF2B5EF4-FFF2-40B4-BE49-F238E27FC236}">
                <a16:creationId xmlns:a16="http://schemas.microsoft.com/office/drawing/2014/main" id="{1FDDE425-F691-4A06-BFD4-90739B7CB92B}"/>
              </a:ext>
            </a:extLst>
          </p:cNvPr>
          <p:cNvGraphicFramePr>
            <a:graphicFrameLocks noGrp="1"/>
          </p:cNvGraphicFramePr>
          <p:nvPr>
            <p:extLst>
              <p:ext uri="{D42A27DB-BD31-4B8C-83A1-F6EECF244321}">
                <p14:modId xmlns:p14="http://schemas.microsoft.com/office/powerpoint/2010/main" val="3123440457"/>
              </p:ext>
            </p:extLst>
          </p:nvPr>
        </p:nvGraphicFramePr>
        <p:xfrm>
          <a:off x="836023" y="418011"/>
          <a:ext cx="9289284" cy="5795508"/>
        </p:xfrm>
        <a:graphic>
          <a:graphicData uri="http://schemas.openxmlformats.org/drawingml/2006/table">
            <a:tbl>
              <a:tblPr firstRow="1" firstCol="1" bandRow="1">
                <a:tableStyleId>{5C22544A-7EE6-4342-B048-85BDC9FD1C3A}</a:tableStyleId>
              </a:tblPr>
              <a:tblGrid>
                <a:gridCol w="4535243">
                  <a:extLst>
                    <a:ext uri="{9D8B030D-6E8A-4147-A177-3AD203B41FA5}">
                      <a16:colId xmlns:a16="http://schemas.microsoft.com/office/drawing/2014/main" val="2841610031"/>
                    </a:ext>
                  </a:extLst>
                </a:gridCol>
                <a:gridCol w="1810119">
                  <a:extLst>
                    <a:ext uri="{9D8B030D-6E8A-4147-A177-3AD203B41FA5}">
                      <a16:colId xmlns:a16="http://schemas.microsoft.com/office/drawing/2014/main" val="1490742647"/>
                    </a:ext>
                  </a:extLst>
                </a:gridCol>
                <a:gridCol w="1605776">
                  <a:extLst>
                    <a:ext uri="{9D8B030D-6E8A-4147-A177-3AD203B41FA5}">
                      <a16:colId xmlns:a16="http://schemas.microsoft.com/office/drawing/2014/main" val="2036113804"/>
                    </a:ext>
                  </a:extLst>
                </a:gridCol>
                <a:gridCol w="1338146">
                  <a:extLst>
                    <a:ext uri="{9D8B030D-6E8A-4147-A177-3AD203B41FA5}">
                      <a16:colId xmlns:a16="http://schemas.microsoft.com/office/drawing/2014/main" val="212112744"/>
                    </a:ext>
                  </a:extLst>
                </a:gridCol>
              </a:tblGrid>
              <a:tr h="1583508">
                <a:tc>
                  <a:txBody>
                    <a:bodyPr/>
                    <a:lstStyle/>
                    <a:p>
                      <a:pPr>
                        <a:lnSpc>
                          <a:spcPct val="100000"/>
                        </a:lnSpc>
                        <a:spcBef>
                          <a:spcPts val="200"/>
                        </a:spcBef>
                        <a:spcAft>
                          <a:spcPts val="600"/>
                        </a:spcAft>
                      </a:pPr>
                      <a:r>
                        <a:rPr lang="de-DE" sz="1600" dirty="0">
                          <a:effectLst/>
                          <a:latin typeface="Lucida Sans Unicode" panose="020B0602030504020204" pitchFamily="34" charset="0"/>
                          <a:cs typeface="Lucida Sans Unicode" panose="020B0602030504020204" pitchFamily="34" charset="0"/>
                        </a:rPr>
                        <a:t>Daten aus dem GBR geben Auskunft über…</a:t>
                      </a:r>
                      <a:endParaRPr lang="de-DE" sz="1600" dirty="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39686" marR="39686" marT="0" marB="0" anchor="ctr"/>
                </a:tc>
                <a:tc>
                  <a:txBody>
                    <a:bodyPr/>
                    <a:lstStyle/>
                    <a:p>
                      <a:pPr marL="107950" algn="ctr">
                        <a:lnSpc>
                          <a:spcPct val="100000"/>
                        </a:lnSpc>
                        <a:spcBef>
                          <a:spcPts val="200"/>
                        </a:spcBef>
                        <a:spcAft>
                          <a:spcPts val="600"/>
                        </a:spcAft>
                      </a:pPr>
                      <a:r>
                        <a:rPr lang="de-DE" sz="1600" dirty="0">
                          <a:effectLst/>
                          <a:latin typeface="Lucida Sans Unicode" panose="020B0602030504020204" pitchFamily="34" charset="0"/>
                          <a:ea typeface="Times New Roman" panose="02020603050405020304" pitchFamily="18" charset="0"/>
                          <a:cs typeface="Lucida Sans Unicode" panose="020B0602030504020204" pitchFamily="34" charset="0"/>
                        </a:rPr>
                        <a:t>ja, aber</a:t>
                      </a:r>
                    </a:p>
                  </a:txBody>
                  <a:tcPr marL="39686" marR="39686" marT="0" marB="0" anchor="ctr"/>
                </a:tc>
                <a:tc>
                  <a:txBody>
                    <a:bodyPr/>
                    <a:lstStyle/>
                    <a:p>
                      <a:pPr marL="107950" algn="ctr">
                        <a:lnSpc>
                          <a:spcPct val="100000"/>
                        </a:lnSpc>
                        <a:spcBef>
                          <a:spcPts val="200"/>
                        </a:spcBef>
                        <a:spcAft>
                          <a:spcPts val="600"/>
                        </a:spcAft>
                      </a:pPr>
                      <a:r>
                        <a:rPr lang="de-DE" sz="1600" dirty="0">
                          <a:effectLst/>
                          <a:latin typeface="Lucida Sans Unicode" panose="020B0602030504020204" pitchFamily="34" charset="0"/>
                          <a:ea typeface="Times New Roman" panose="02020603050405020304" pitchFamily="18" charset="0"/>
                          <a:cs typeface="Lucida Sans Unicode" panose="020B0602030504020204" pitchFamily="34" charset="0"/>
                        </a:rPr>
                        <a:t>nein</a:t>
                      </a:r>
                    </a:p>
                  </a:txBody>
                  <a:tcPr marL="39686" marR="39686" marT="0" marB="0" anchor="ctr"/>
                </a:tc>
                <a:tc>
                  <a:txBody>
                    <a:bodyPr/>
                    <a:lstStyle/>
                    <a:p>
                      <a:pPr marL="107950" algn="ctr">
                        <a:lnSpc>
                          <a:spcPct val="100000"/>
                        </a:lnSpc>
                        <a:spcBef>
                          <a:spcPts val="200"/>
                        </a:spcBef>
                        <a:spcAft>
                          <a:spcPts val="600"/>
                        </a:spcAft>
                      </a:pPr>
                      <a:r>
                        <a:rPr lang="de-DE" sz="1600" dirty="0">
                          <a:effectLst/>
                          <a:latin typeface="Lucida Sans Unicode" panose="020B0602030504020204" pitchFamily="34" charset="0"/>
                          <a:ea typeface="Times New Roman" panose="02020603050405020304" pitchFamily="18" charset="0"/>
                          <a:cs typeface="Lucida Sans Unicode" panose="020B0602030504020204" pitchFamily="34" charset="0"/>
                        </a:rPr>
                        <a:t>teilweise</a:t>
                      </a:r>
                    </a:p>
                  </a:txBody>
                  <a:tcPr marL="39686" marR="39686" marT="0" marB="0" anchor="ctr"/>
                </a:tc>
                <a:extLst>
                  <a:ext uri="{0D108BD9-81ED-4DB2-BD59-A6C34878D82A}">
                    <a16:rowId xmlns:a16="http://schemas.microsoft.com/office/drawing/2014/main" val="900762496"/>
                  </a:ext>
                </a:extLst>
              </a:tr>
              <a:tr h="468000">
                <a:tc>
                  <a:txBody>
                    <a:bodyPr/>
                    <a:lstStyle/>
                    <a:p>
                      <a:pPr marL="36195">
                        <a:lnSpc>
                          <a:spcPct val="100000"/>
                        </a:lnSpc>
                        <a:spcBef>
                          <a:spcPts val="200"/>
                        </a:spcBef>
                        <a:spcAft>
                          <a:spcPts val="600"/>
                        </a:spcAft>
                      </a:pPr>
                      <a:r>
                        <a:rPr lang="de-DE" sz="1600" dirty="0">
                          <a:effectLst/>
                          <a:latin typeface="Lucida Sans Unicode" panose="020B0602030504020204" pitchFamily="34" charset="0"/>
                          <a:ea typeface="Times New Roman" panose="02020603050405020304" pitchFamily="18" charset="0"/>
                          <a:cs typeface="Lucida Sans Unicode" panose="020B0602030504020204" pitchFamily="34" charset="0"/>
                        </a:rPr>
                        <a:t>Setting</a:t>
                      </a:r>
                    </a:p>
                  </a:txBody>
                  <a:tcPr marL="39686" marR="39686" marT="0" marB="0" anchor="ctr"/>
                </a:tc>
                <a:tc>
                  <a:txBody>
                    <a:bodyPr/>
                    <a:lstStyle/>
                    <a:p>
                      <a:pPr algn="ctr">
                        <a:lnSpc>
                          <a:spcPct val="100000"/>
                        </a:lnSpc>
                        <a:spcBef>
                          <a:spcPts val="200"/>
                        </a:spcBef>
                        <a:spcAft>
                          <a:spcPts val="600"/>
                        </a:spcAft>
                      </a:pPr>
                      <a:r>
                        <a:rPr lang="de-DE" sz="1600" dirty="0">
                          <a:effectLst/>
                          <a:latin typeface="Lucida Sans Unicode" panose="020B0602030504020204" pitchFamily="34" charset="0"/>
                          <a:ea typeface="Times New Roman" panose="02020603050405020304" pitchFamily="18" charset="0"/>
                          <a:cs typeface="Lucida Sans Unicode" panose="020B0602030504020204" pitchFamily="34" charset="0"/>
                        </a:rPr>
                        <a:t>x</a:t>
                      </a:r>
                    </a:p>
                  </a:txBody>
                  <a:tcPr marL="39686" marR="39686" marT="0" marB="0" anchor="ctr"/>
                </a:tc>
                <a:tc>
                  <a:txBody>
                    <a:bodyPr/>
                    <a:lstStyle/>
                    <a:p>
                      <a:pPr algn="ctr">
                        <a:lnSpc>
                          <a:spcPct val="100000"/>
                        </a:lnSpc>
                        <a:spcBef>
                          <a:spcPts val="200"/>
                        </a:spcBef>
                        <a:spcAft>
                          <a:spcPts val="600"/>
                        </a:spcAft>
                      </a:pPr>
                      <a:endParaRPr lang="de-DE" sz="1600" dirty="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39686" marR="39686" marT="0" marB="0" anchor="ctr"/>
                </a:tc>
                <a:tc>
                  <a:txBody>
                    <a:bodyPr/>
                    <a:lstStyle/>
                    <a:p>
                      <a:pPr algn="ctr">
                        <a:lnSpc>
                          <a:spcPct val="100000"/>
                        </a:lnSpc>
                        <a:spcBef>
                          <a:spcPts val="200"/>
                        </a:spcBef>
                        <a:spcAft>
                          <a:spcPts val="600"/>
                        </a:spcAft>
                      </a:pPr>
                      <a:endParaRPr lang="de-DE" sz="1600" dirty="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39686" marR="39686" marT="0" marB="0" anchor="ctr"/>
                </a:tc>
                <a:extLst>
                  <a:ext uri="{0D108BD9-81ED-4DB2-BD59-A6C34878D82A}">
                    <a16:rowId xmlns:a16="http://schemas.microsoft.com/office/drawing/2014/main" val="322389071"/>
                  </a:ext>
                </a:extLst>
              </a:tr>
              <a:tr h="468000">
                <a:tc>
                  <a:txBody>
                    <a:bodyPr/>
                    <a:lstStyle/>
                    <a:p>
                      <a:pPr marL="36195">
                        <a:lnSpc>
                          <a:spcPct val="100000"/>
                        </a:lnSpc>
                        <a:spcBef>
                          <a:spcPts val="200"/>
                        </a:spcBef>
                        <a:spcAft>
                          <a:spcPts val="600"/>
                        </a:spcAft>
                      </a:pPr>
                      <a:r>
                        <a:rPr lang="de-DE" sz="1600" dirty="0">
                          <a:effectLst/>
                          <a:latin typeface="Lucida Sans Unicode" panose="020B0602030504020204" pitchFamily="34" charset="0"/>
                          <a:ea typeface="Times New Roman" panose="02020603050405020304" pitchFamily="18" charset="0"/>
                          <a:cs typeface="Lucida Sans Unicode" panose="020B0602030504020204" pitchFamily="34" charset="0"/>
                        </a:rPr>
                        <a:t>Alter, Geschlecht</a:t>
                      </a:r>
                    </a:p>
                  </a:txBody>
                  <a:tcPr marL="39686" marR="39686" marT="0" marB="0" anchor="ctr"/>
                </a:tc>
                <a:tc>
                  <a:txBody>
                    <a:bodyPr/>
                    <a:lstStyle/>
                    <a:p>
                      <a:pPr algn="ctr">
                        <a:lnSpc>
                          <a:spcPct val="100000"/>
                        </a:lnSpc>
                        <a:spcBef>
                          <a:spcPts val="200"/>
                        </a:spcBef>
                        <a:spcAft>
                          <a:spcPts val="600"/>
                        </a:spcAft>
                      </a:pPr>
                      <a:r>
                        <a:rPr lang="de-DE" sz="1600" dirty="0">
                          <a:effectLst/>
                          <a:latin typeface="Lucida Sans Unicode" panose="020B0602030504020204" pitchFamily="34" charset="0"/>
                          <a:ea typeface="Times New Roman" panose="02020603050405020304" pitchFamily="18" charset="0"/>
                          <a:cs typeface="Lucida Sans Unicode" panose="020B0602030504020204" pitchFamily="34" charset="0"/>
                        </a:rPr>
                        <a:t>x</a:t>
                      </a:r>
                    </a:p>
                  </a:txBody>
                  <a:tcPr marL="39686" marR="39686" marT="0" marB="0" anchor="ctr"/>
                </a:tc>
                <a:tc>
                  <a:txBody>
                    <a:bodyPr/>
                    <a:lstStyle/>
                    <a:p>
                      <a:pPr algn="ctr">
                        <a:lnSpc>
                          <a:spcPct val="100000"/>
                        </a:lnSpc>
                        <a:spcBef>
                          <a:spcPts val="200"/>
                        </a:spcBef>
                        <a:spcAft>
                          <a:spcPts val="600"/>
                        </a:spcAft>
                      </a:pPr>
                      <a:endParaRPr lang="de-DE" sz="160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39686" marR="39686" marT="0" marB="0" anchor="ctr"/>
                </a:tc>
                <a:tc>
                  <a:txBody>
                    <a:bodyPr/>
                    <a:lstStyle/>
                    <a:p>
                      <a:pPr algn="ctr">
                        <a:lnSpc>
                          <a:spcPct val="100000"/>
                        </a:lnSpc>
                        <a:spcBef>
                          <a:spcPts val="200"/>
                        </a:spcBef>
                        <a:spcAft>
                          <a:spcPts val="600"/>
                        </a:spcAft>
                      </a:pPr>
                      <a:endParaRPr lang="de-DE" sz="1600" dirty="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39686" marR="39686" marT="0" marB="0" anchor="ctr"/>
                </a:tc>
                <a:extLst>
                  <a:ext uri="{0D108BD9-81ED-4DB2-BD59-A6C34878D82A}">
                    <a16:rowId xmlns:a16="http://schemas.microsoft.com/office/drawing/2014/main" val="1539537721"/>
                  </a:ext>
                </a:extLst>
              </a:tr>
              <a:tr h="468000">
                <a:tc>
                  <a:txBody>
                    <a:bodyPr/>
                    <a:lstStyle/>
                    <a:p>
                      <a:pPr marL="36195">
                        <a:lnSpc>
                          <a:spcPct val="100000"/>
                        </a:lnSpc>
                        <a:spcBef>
                          <a:spcPts val="200"/>
                        </a:spcBef>
                        <a:spcAft>
                          <a:spcPts val="600"/>
                        </a:spcAft>
                      </a:pPr>
                      <a:r>
                        <a:rPr lang="de-DE" sz="1600" dirty="0">
                          <a:effectLst/>
                          <a:latin typeface="Lucida Sans Unicode" panose="020B0602030504020204" pitchFamily="34" charset="0"/>
                          <a:ea typeface="Times New Roman" panose="02020603050405020304" pitchFamily="18" charset="0"/>
                          <a:cs typeface="Lucida Sans Unicode" panose="020B0602030504020204" pitchFamily="34" charset="0"/>
                        </a:rPr>
                        <a:t>Arbeitszeit/Leistung</a:t>
                      </a:r>
                    </a:p>
                  </a:txBody>
                  <a:tcPr marL="39686" marR="39686" marT="0" marB="0" anchor="ctr"/>
                </a:tc>
                <a:tc>
                  <a:txBody>
                    <a:bodyPr/>
                    <a:lstStyle/>
                    <a:p>
                      <a:pPr algn="ctr">
                        <a:lnSpc>
                          <a:spcPct val="100000"/>
                        </a:lnSpc>
                        <a:spcBef>
                          <a:spcPts val="200"/>
                        </a:spcBef>
                        <a:spcAft>
                          <a:spcPts val="600"/>
                        </a:spcAft>
                      </a:pPr>
                      <a:endParaRPr lang="de-DE" sz="1600" dirty="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39686" marR="39686" marT="0" marB="0" anchor="ctr"/>
                </a:tc>
                <a:tc>
                  <a:txBody>
                    <a:bodyPr/>
                    <a:lstStyle/>
                    <a:p>
                      <a:pPr algn="ctr">
                        <a:lnSpc>
                          <a:spcPct val="100000"/>
                        </a:lnSpc>
                        <a:spcBef>
                          <a:spcPts val="200"/>
                        </a:spcBef>
                        <a:spcAft>
                          <a:spcPts val="600"/>
                        </a:spcAft>
                      </a:pPr>
                      <a:r>
                        <a:rPr lang="de-DE" sz="1600" dirty="0">
                          <a:effectLst/>
                          <a:latin typeface="Lucida Sans Unicode" panose="020B0602030504020204" pitchFamily="34" charset="0"/>
                          <a:ea typeface="Times New Roman" panose="02020603050405020304" pitchFamily="18" charset="0"/>
                          <a:cs typeface="Lucida Sans Unicode" panose="020B0602030504020204" pitchFamily="34" charset="0"/>
                        </a:rPr>
                        <a:t>x</a:t>
                      </a:r>
                    </a:p>
                  </a:txBody>
                  <a:tcPr marL="39686" marR="39686" marT="0" marB="0" anchor="ctr"/>
                </a:tc>
                <a:tc>
                  <a:txBody>
                    <a:bodyPr/>
                    <a:lstStyle/>
                    <a:p>
                      <a:pPr algn="ctr">
                        <a:lnSpc>
                          <a:spcPct val="100000"/>
                        </a:lnSpc>
                        <a:spcBef>
                          <a:spcPts val="200"/>
                        </a:spcBef>
                        <a:spcAft>
                          <a:spcPts val="600"/>
                        </a:spcAft>
                      </a:pPr>
                      <a:endParaRPr lang="de-DE" sz="1600" dirty="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39686" marR="39686" marT="0" marB="0" anchor="ctr"/>
                </a:tc>
                <a:extLst>
                  <a:ext uri="{0D108BD9-81ED-4DB2-BD59-A6C34878D82A}">
                    <a16:rowId xmlns:a16="http://schemas.microsoft.com/office/drawing/2014/main" val="1203759078"/>
                  </a:ext>
                </a:extLst>
              </a:tr>
              <a:tr h="468000">
                <a:tc>
                  <a:txBody>
                    <a:bodyPr/>
                    <a:lstStyle/>
                    <a:p>
                      <a:pPr marL="180340" indent="-180340">
                        <a:lnSpc>
                          <a:spcPct val="100000"/>
                        </a:lnSpc>
                        <a:spcBef>
                          <a:spcPts val="200"/>
                        </a:spcBef>
                        <a:spcAft>
                          <a:spcPts val="600"/>
                        </a:spcAft>
                      </a:pPr>
                      <a:r>
                        <a:rPr lang="de-DE" sz="1600" dirty="0">
                          <a:effectLst/>
                          <a:latin typeface="Lucida Sans Unicode" panose="020B0602030504020204" pitchFamily="34" charset="0"/>
                          <a:ea typeface="Times New Roman" panose="02020603050405020304" pitchFamily="18" charset="0"/>
                          <a:cs typeface="Lucida Sans Unicode" panose="020B0602030504020204" pitchFamily="34" charset="0"/>
                        </a:rPr>
                        <a:t>Spezialisierung</a:t>
                      </a:r>
                    </a:p>
                  </a:txBody>
                  <a:tcPr marL="39686" marR="39686" marT="0" marB="0" anchor="ctr"/>
                </a:tc>
                <a:tc>
                  <a:txBody>
                    <a:bodyPr/>
                    <a:lstStyle/>
                    <a:p>
                      <a:pPr algn="ctr">
                        <a:lnSpc>
                          <a:spcPct val="100000"/>
                        </a:lnSpc>
                        <a:spcBef>
                          <a:spcPts val="200"/>
                        </a:spcBef>
                        <a:spcAft>
                          <a:spcPts val="600"/>
                        </a:spcAft>
                      </a:pPr>
                      <a:endParaRPr lang="de-DE" sz="1600" dirty="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39686" marR="39686" marT="0" marB="0" anchor="ctr"/>
                </a:tc>
                <a:tc>
                  <a:txBody>
                    <a:bodyPr/>
                    <a:lstStyle/>
                    <a:p>
                      <a:pPr algn="ctr">
                        <a:lnSpc>
                          <a:spcPct val="100000"/>
                        </a:lnSpc>
                        <a:spcBef>
                          <a:spcPts val="200"/>
                        </a:spcBef>
                        <a:spcAft>
                          <a:spcPts val="600"/>
                        </a:spcAft>
                      </a:pPr>
                      <a:endParaRPr lang="de-DE" sz="1600" dirty="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39686" marR="39686" marT="0" marB="0" anchor="ctr"/>
                </a:tc>
                <a:tc>
                  <a:txBody>
                    <a:bodyPr/>
                    <a:lstStyle/>
                    <a:p>
                      <a:pPr algn="ctr">
                        <a:lnSpc>
                          <a:spcPct val="100000"/>
                        </a:lnSpc>
                        <a:spcBef>
                          <a:spcPts val="200"/>
                        </a:spcBef>
                        <a:spcAft>
                          <a:spcPts val="600"/>
                        </a:spcAft>
                      </a:pPr>
                      <a:r>
                        <a:rPr lang="de-DE" sz="1600" dirty="0">
                          <a:effectLst/>
                          <a:latin typeface="Lucida Sans Unicode" panose="020B0602030504020204" pitchFamily="34" charset="0"/>
                          <a:ea typeface="Times New Roman" panose="02020603050405020304" pitchFamily="18" charset="0"/>
                          <a:cs typeface="Lucida Sans Unicode" panose="020B0602030504020204" pitchFamily="34" charset="0"/>
                        </a:rPr>
                        <a:t>x</a:t>
                      </a:r>
                    </a:p>
                  </a:txBody>
                  <a:tcPr marL="39686" marR="39686" marT="0" marB="0" anchor="ctr"/>
                </a:tc>
                <a:extLst>
                  <a:ext uri="{0D108BD9-81ED-4DB2-BD59-A6C34878D82A}">
                    <a16:rowId xmlns:a16="http://schemas.microsoft.com/office/drawing/2014/main" val="1852337099"/>
                  </a:ext>
                </a:extLst>
              </a:tr>
              <a:tr h="468000">
                <a:tc>
                  <a:txBody>
                    <a:bodyPr/>
                    <a:lstStyle/>
                    <a:p>
                      <a:pPr marL="36195">
                        <a:lnSpc>
                          <a:spcPct val="100000"/>
                        </a:lnSpc>
                        <a:spcBef>
                          <a:spcPts val="200"/>
                        </a:spcBef>
                        <a:spcAft>
                          <a:spcPts val="600"/>
                        </a:spcAft>
                      </a:pPr>
                      <a:r>
                        <a:rPr lang="de-DE" sz="1600" dirty="0">
                          <a:effectLst/>
                          <a:latin typeface="Lucida Sans Unicode" panose="020B0602030504020204" pitchFamily="34" charset="0"/>
                          <a:ea typeface="Times New Roman" panose="02020603050405020304" pitchFamily="18" charset="0"/>
                          <a:cs typeface="Lucida Sans Unicode" panose="020B0602030504020204" pitchFamily="34" charset="0"/>
                        </a:rPr>
                        <a:t>Bundesland der Berufsausübung</a:t>
                      </a:r>
                    </a:p>
                  </a:txBody>
                  <a:tcPr marL="39686" marR="39686" marT="0" marB="0" anchor="ctr"/>
                </a:tc>
                <a:tc>
                  <a:txBody>
                    <a:bodyPr/>
                    <a:lstStyle/>
                    <a:p>
                      <a:pPr algn="ctr">
                        <a:lnSpc>
                          <a:spcPct val="100000"/>
                        </a:lnSpc>
                        <a:spcBef>
                          <a:spcPts val="200"/>
                        </a:spcBef>
                        <a:spcAft>
                          <a:spcPts val="600"/>
                        </a:spcAft>
                      </a:pPr>
                      <a:r>
                        <a:rPr lang="de-DE" sz="1600" dirty="0">
                          <a:effectLst/>
                          <a:latin typeface="Lucida Sans Unicode" panose="020B0602030504020204" pitchFamily="34" charset="0"/>
                          <a:cs typeface="Lucida Sans Unicode" panose="020B0602030504020204" pitchFamily="34" charset="0"/>
                        </a:rPr>
                        <a:t>x</a:t>
                      </a:r>
                    </a:p>
                  </a:txBody>
                  <a:tcPr marL="39686" marR="39686" marT="0" marB="0" anchor="ctr"/>
                </a:tc>
                <a:tc>
                  <a:txBody>
                    <a:bodyPr/>
                    <a:lstStyle/>
                    <a:p>
                      <a:pPr algn="ctr">
                        <a:lnSpc>
                          <a:spcPct val="100000"/>
                        </a:lnSpc>
                        <a:spcBef>
                          <a:spcPts val="200"/>
                        </a:spcBef>
                        <a:spcAft>
                          <a:spcPts val="600"/>
                        </a:spcAft>
                      </a:pPr>
                      <a:endParaRPr lang="de-DE" sz="1600" dirty="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39686" marR="39686" marT="0" marB="0" anchor="ctr"/>
                </a:tc>
                <a:tc>
                  <a:txBody>
                    <a:bodyPr/>
                    <a:lstStyle/>
                    <a:p>
                      <a:pPr algn="ctr">
                        <a:lnSpc>
                          <a:spcPct val="100000"/>
                        </a:lnSpc>
                        <a:spcBef>
                          <a:spcPts val="200"/>
                        </a:spcBef>
                        <a:spcAft>
                          <a:spcPts val="600"/>
                        </a:spcAft>
                      </a:pPr>
                      <a:endParaRPr lang="de-DE" sz="1600" dirty="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39686" marR="39686" marT="0" marB="0" anchor="ctr"/>
                </a:tc>
                <a:extLst>
                  <a:ext uri="{0D108BD9-81ED-4DB2-BD59-A6C34878D82A}">
                    <a16:rowId xmlns:a16="http://schemas.microsoft.com/office/drawing/2014/main" val="2162997477"/>
                  </a:ext>
                </a:extLst>
              </a:tr>
              <a:tr h="468000">
                <a:tc>
                  <a:txBody>
                    <a:bodyPr/>
                    <a:lstStyle/>
                    <a:p>
                      <a:pPr>
                        <a:lnSpc>
                          <a:spcPct val="100000"/>
                        </a:lnSpc>
                        <a:spcBef>
                          <a:spcPts val="200"/>
                        </a:spcBef>
                        <a:spcAft>
                          <a:spcPts val="600"/>
                        </a:spcAft>
                      </a:pPr>
                      <a:r>
                        <a:rPr lang="de-DE" sz="1600" dirty="0">
                          <a:effectLst/>
                          <a:latin typeface="Lucida Sans Unicode" panose="020B0602030504020204" pitchFamily="34" charset="0"/>
                          <a:ea typeface="Times New Roman" panose="02020603050405020304" pitchFamily="18" charset="0"/>
                          <a:cs typeface="Lucida Sans Unicode" panose="020B0602030504020204" pitchFamily="34" charset="0"/>
                        </a:rPr>
                        <a:t>Migration</a:t>
                      </a:r>
                    </a:p>
                  </a:txBody>
                  <a:tcPr marL="39686" marR="39686" marT="0" marB="0" anchor="ctr"/>
                </a:tc>
                <a:tc>
                  <a:txBody>
                    <a:bodyPr/>
                    <a:lstStyle/>
                    <a:p>
                      <a:pPr algn="ctr">
                        <a:lnSpc>
                          <a:spcPct val="100000"/>
                        </a:lnSpc>
                        <a:spcBef>
                          <a:spcPts val="200"/>
                        </a:spcBef>
                        <a:spcAft>
                          <a:spcPts val="600"/>
                        </a:spcAft>
                      </a:pPr>
                      <a:endParaRPr lang="de-DE" sz="160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39686" marR="39686" marT="0" marB="0" anchor="ctr"/>
                </a:tc>
                <a:tc>
                  <a:txBody>
                    <a:bodyPr/>
                    <a:lstStyle/>
                    <a:p>
                      <a:pPr algn="ctr">
                        <a:lnSpc>
                          <a:spcPct val="100000"/>
                        </a:lnSpc>
                        <a:spcBef>
                          <a:spcPts val="200"/>
                        </a:spcBef>
                        <a:spcAft>
                          <a:spcPts val="600"/>
                        </a:spcAft>
                      </a:pPr>
                      <a:endParaRPr lang="de-DE" sz="1600" dirty="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39686" marR="39686" marT="0" marB="0" anchor="ctr"/>
                </a:tc>
                <a:tc>
                  <a:txBody>
                    <a:bodyPr/>
                    <a:lstStyle/>
                    <a:p>
                      <a:pPr algn="ctr">
                        <a:lnSpc>
                          <a:spcPct val="100000"/>
                        </a:lnSpc>
                        <a:spcBef>
                          <a:spcPts val="200"/>
                        </a:spcBef>
                        <a:spcAft>
                          <a:spcPts val="600"/>
                        </a:spcAft>
                      </a:pPr>
                      <a:r>
                        <a:rPr lang="de-DE" sz="1600" dirty="0">
                          <a:effectLst/>
                          <a:latin typeface="Lucida Sans Unicode" panose="020B0602030504020204" pitchFamily="34" charset="0"/>
                          <a:ea typeface="Times New Roman" panose="02020603050405020304" pitchFamily="18" charset="0"/>
                          <a:cs typeface="Lucida Sans Unicode" panose="020B0602030504020204" pitchFamily="34" charset="0"/>
                        </a:rPr>
                        <a:t>x</a:t>
                      </a:r>
                    </a:p>
                  </a:txBody>
                  <a:tcPr marL="39686" marR="39686" marT="0" marB="0" anchor="ctr"/>
                </a:tc>
                <a:extLst>
                  <a:ext uri="{0D108BD9-81ED-4DB2-BD59-A6C34878D82A}">
                    <a16:rowId xmlns:a16="http://schemas.microsoft.com/office/drawing/2014/main" val="541755292"/>
                  </a:ext>
                </a:extLst>
              </a:tr>
              <a:tr h="468000">
                <a:tc>
                  <a:txBody>
                    <a:bodyPr/>
                    <a:lstStyle/>
                    <a:p>
                      <a:pPr>
                        <a:lnSpc>
                          <a:spcPct val="100000"/>
                        </a:lnSpc>
                        <a:spcBef>
                          <a:spcPts val="200"/>
                        </a:spcBef>
                        <a:spcAft>
                          <a:spcPts val="600"/>
                        </a:spcAft>
                      </a:pPr>
                      <a:r>
                        <a:rPr lang="de-DE" sz="1600" dirty="0">
                          <a:effectLst/>
                          <a:latin typeface="Lucida Sans Unicode" panose="020B0602030504020204" pitchFamily="34" charset="0"/>
                          <a:ea typeface="Times New Roman" panose="02020603050405020304" pitchFamily="18" charset="0"/>
                          <a:cs typeface="Lucida Sans Unicode" panose="020B0602030504020204" pitchFamily="34" charset="0"/>
                        </a:rPr>
                        <a:t>Berufsverweildauer</a:t>
                      </a:r>
                    </a:p>
                  </a:txBody>
                  <a:tcPr marL="39686" marR="39686" marT="0" marB="0" anchor="ctr"/>
                </a:tc>
                <a:tc>
                  <a:txBody>
                    <a:bodyPr/>
                    <a:lstStyle/>
                    <a:p>
                      <a:pPr algn="ctr">
                        <a:lnSpc>
                          <a:spcPct val="100000"/>
                        </a:lnSpc>
                        <a:spcBef>
                          <a:spcPts val="200"/>
                        </a:spcBef>
                        <a:spcAft>
                          <a:spcPts val="600"/>
                        </a:spcAft>
                      </a:pPr>
                      <a:endParaRPr lang="de-DE" sz="160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39686" marR="39686" marT="0" marB="0" anchor="ctr"/>
                </a:tc>
                <a:tc>
                  <a:txBody>
                    <a:bodyPr/>
                    <a:lstStyle/>
                    <a:p>
                      <a:pPr algn="ctr">
                        <a:lnSpc>
                          <a:spcPct val="100000"/>
                        </a:lnSpc>
                        <a:spcBef>
                          <a:spcPts val="200"/>
                        </a:spcBef>
                        <a:spcAft>
                          <a:spcPts val="600"/>
                        </a:spcAft>
                      </a:pPr>
                      <a:endParaRPr lang="de-DE" sz="160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39686" marR="39686" marT="0" marB="0" anchor="ctr"/>
                </a:tc>
                <a:tc>
                  <a:txBody>
                    <a:bodyPr/>
                    <a:lstStyle/>
                    <a:p>
                      <a:pPr algn="ctr">
                        <a:lnSpc>
                          <a:spcPct val="100000"/>
                        </a:lnSpc>
                        <a:spcBef>
                          <a:spcPts val="200"/>
                        </a:spcBef>
                        <a:spcAft>
                          <a:spcPts val="600"/>
                        </a:spcAft>
                      </a:pPr>
                      <a:r>
                        <a:rPr lang="de-DE" sz="1600" dirty="0">
                          <a:effectLst/>
                          <a:latin typeface="Lucida Sans Unicode" panose="020B0602030504020204" pitchFamily="34" charset="0"/>
                          <a:ea typeface="Times New Roman" panose="02020603050405020304" pitchFamily="18" charset="0"/>
                          <a:cs typeface="Lucida Sans Unicode" panose="020B0602030504020204" pitchFamily="34" charset="0"/>
                        </a:rPr>
                        <a:t>x</a:t>
                      </a:r>
                    </a:p>
                  </a:txBody>
                  <a:tcPr marL="39686" marR="39686" marT="0" marB="0" anchor="ctr"/>
                </a:tc>
                <a:extLst>
                  <a:ext uri="{0D108BD9-81ED-4DB2-BD59-A6C34878D82A}">
                    <a16:rowId xmlns:a16="http://schemas.microsoft.com/office/drawing/2014/main" val="1349402872"/>
                  </a:ext>
                </a:extLst>
              </a:tr>
              <a:tr h="468000">
                <a:tc>
                  <a:txBody>
                    <a:bodyPr/>
                    <a:lstStyle/>
                    <a:p>
                      <a:pPr>
                        <a:lnSpc>
                          <a:spcPct val="100000"/>
                        </a:lnSpc>
                        <a:spcBef>
                          <a:spcPts val="200"/>
                        </a:spcBef>
                        <a:spcAft>
                          <a:spcPts val="600"/>
                        </a:spcAft>
                      </a:pPr>
                      <a:r>
                        <a:rPr lang="de-DE" sz="1600" dirty="0">
                          <a:effectLst/>
                          <a:latin typeface="Lucida Sans Unicode" panose="020B0602030504020204" pitchFamily="34" charset="0"/>
                          <a:ea typeface="Times New Roman" panose="02020603050405020304" pitchFamily="18" charset="0"/>
                          <a:cs typeface="Lucida Sans Unicode" panose="020B0602030504020204" pitchFamily="34" charset="0"/>
                        </a:rPr>
                        <a:t>Fluktuation </a:t>
                      </a:r>
                    </a:p>
                  </a:txBody>
                  <a:tcPr marL="39686" marR="39686" marT="0" marB="0" anchor="ctr"/>
                </a:tc>
                <a:tc>
                  <a:txBody>
                    <a:bodyPr/>
                    <a:lstStyle/>
                    <a:p>
                      <a:pPr algn="ctr">
                        <a:lnSpc>
                          <a:spcPct val="100000"/>
                        </a:lnSpc>
                        <a:spcBef>
                          <a:spcPts val="200"/>
                        </a:spcBef>
                        <a:spcAft>
                          <a:spcPts val="600"/>
                        </a:spcAft>
                      </a:pPr>
                      <a:endParaRPr lang="de-DE" sz="1600" dirty="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39686" marR="39686" marT="0" marB="0" anchor="ctr"/>
                </a:tc>
                <a:tc>
                  <a:txBody>
                    <a:bodyPr/>
                    <a:lstStyle/>
                    <a:p>
                      <a:pPr algn="ctr">
                        <a:lnSpc>
                          <a:spcPct val="100000"/>
                        </a:lnSpc>
                        <a:spcBef>
                          <a:spcPts val="200"/>
                        </a:spcBef>
                        <a:spcAft>
                          <a:spcPts val="600"/>
                        </a:spcAft>
                      </a:pPr>
                      <a:endParaRPr lang="de-DE" sz="1600" dirty="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39686" marR="39686" marT="0" marB="0" anchor="ctr"/>
                </a:tc>
                <a:tc>
                  <a:txBody>
                    <a:bodyPr/>
                    <a:lstStyle/>
                    <a:p>
                      <a:pPr algn="ctr">
                        <a:lnSpc>
                          <a:spcPct val="100000"/>
                        </a:lnSpc>
                        <a:spcBef>
                          <a:spcPts val="200"/>
                        </a:spcBef>
                        <a:spcAft>
                          <a:spcPts val="600"/>
                        </a:spcAft>
                      </a:pPr>
                      <a:r>
                        <a:rPr lang="de-DE" sz="1600" dirty="0">
                          <a:effectLst/>
                          <a:latin typeface="Lucida Sans Unicode" panose="020B0602030504020204" pitchFamily="34" charset="0"/>
                          <a:ea typeface="Times New Roman" panose="02020603050405020304" pitchFamily="18" charset="0"/>
                          <a:cs typeface="Lucida Sans Unicode" panose="020B0602030504020204" pitchFamily="34" charset="0"/>
                        </a:rPr>
                        <a:t>x</a:t>
                      </a:r>
                    </a:p>
                  </a:txBody>
                  <a:tcPr marL="39686" marR="39686" marT="0" marB="0" anchor="ctr"/>
                </a:tc>
                <a:extLst>
                  <a:ext uri="{0D108BD9-81ED-4DB2-BD59-A6C34878D82A}">
                    <a16:rowId xmlns:a16="http://schemas.microsoft.com/office/drawing/2014/main" val="250666563"/>
                  </a:ext>
                </a:extLst>
              </a:tr>
              <a:tr h="468000">
                <a:tc>
                  <a:txBody>
                    <a:bodyPr/>
                    <a:lstStyle/>
                    <a:p>
                      <a:pPr>
                        <a:lnSpc>
                          <a:spcPct val="100000"/>
                        </a:lnSpc>
                        <a:spcBef>
                          <a:spcPts val="200"/>
                        </a:spcBef>
                        <a:spcAft>
                          <a:spcPts val="600"/>
                        </a:spcAft>
                      </a:pPr>
                      <a:r>
                        <a:rPr lang="de-DE" sz="1600" dirty="0">
                          <a:effectLst/>
                          <a:latin typeface="Lucida Sans Unicode" panose="020B0602030504020204" pitchFamily="34" charset="0"/>
                          <a:ea typeface="Times New Roman" panose="02020603050405020304" pitchFamily="18" charset="0"/>
                          <a:cs typeface="Lucida Sans Unicode" panose="020B0602030504020204" pitchFamily="34" charset="0"/>
                        </a:rPr>
                        <a:t>Abschlüsse</a:t>
                      </a:r>
                    </a:p>
                  </a:txBody>
                  <a:tcPr marL="39686" marR="39686" marT="0" marB="0" anchor="ctr"/>
                </a:tc>
                <a:tc>
                  <a:txBody>
                    <a:bodyPr/>
                    <a:lstStyle/>
                    <a:p>
                      <a:pPr algn="ctr">
                        <a:lnSpc>
                          <a:spcPct val="100000"/>
                        </a:lnSpc>
                        <a:spcBef>
                          <a:spcPts val="200"/>
                        </a:spcBef>
                        <a:spcAft>
                          <a:spcPts val="600"/>
                        </a:spcAft>
                      </a:pPr>
                      <a:r>
                        <a:rPr lang="de-DE" sz="1600" dirty="0">
                          <a:effectLst/>
                          <a:latin typeface="Lucida Sans Unicode" panose="020B0602030504020204" pitchFamily="34" charset="0"/>
                          <a:ea typeface="Times New Roman" panose="02020603050405020304" pitchFamily="18" charset="0"/>
                          <a:cs typeface="Lucida Sans Unicode" panose="020B0602030504020204" pitchFamily="34" charset="0"/>
                        </a:rPr>
                        <a:t>x</a:t>
                      </a:r>
                    </a:p>
                  </a:txBody>
                  <a:tcPr marL="39686" marR="39686" marT="0" marB="0" anchor="ctr"/>
                </a:tc>
                <a:tc>
                  <a:txBody>
                    <a:bodyPr/>
                    <a:lstStyle/>
                    <a:p>
                      <a:pPr algn="ctr">
                        <a:lnSpc>
                          <a:spcPct val="100000"/>
                        </a:lnSpc>
                        <a:spcBef>
                          <a:spcPts val="200"/>
                        </a:spcBef>
                        <a:spcAft>
                          <a:spcPts val="600"/>
                        </a:spcAft>
                      </a:pPr>
                      <a:endParaRPr lang="de-DE" sz="1600" dirty="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39686" marR="39686" marT="0" marB="0" anchor="ctr"/>
                </a:tc>
                <a:tc>
                  <a:txBody>
                    <a:bodyPr/>
                    <a:lstStyle/>
                    <a:p>
                      <a:pPr algn="ctr">
                        <a:lnSpc>
                          <a:spcPct val="100000"/>
                        </a:lnSpc>
                        <a:spcBef>
                          <a:spcPts val="200"/>
                        </a:spcBef>
                        <a:spcAft>
                          <a:spcPts val="600"/>
                        </a:spcAft>
                      </a:pPr>
                      <a:endParaRPr lang="de-DE" sz="1600" dirty="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39686" marR="39686" marT="0" marB="0" anchor="ctr"/>
                </a:tc>
                <a:extLst>
                  <a:ext uri="{0D108BD9-81ED-4DB2-BD59-A6C34878D82A}">
                    <a16:rowId xmlns:a16="http://schemas.microsoft.com/office/drawing/2014/main" val="3105160839"/>
                  </a:ext>
                </a:extLst>
              </a:tr>
            </a:tbl>
          </a:graphicData>
        </a:graphic>
      </p:graphicFrame>
    </p:spTree>
    <p:extLst>
      <p:ext uri="{BB962C8B-B14F-4D97-AF65-F5344CB8AC3E}">
        <p14:creationId xmlns:p14="http://schemas.microsoft.com/office/powerpoint/2010/main" val="2873891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FF3D9B-1EBB-4B54-B572-28F203751CB4}"/>
              </a:ext>
            </a:extLst>
          </p:cNvPr>
          <p:cNvSpPr>
            <a:spLocks noGrp="1"/>
          </p:cNvSpPr>
          <p:nvPr>
            <p:ph type="title"/>
          </p:nvPr>
        </p:nvSpPr>
        <p:spPr/>
        <p:txBody>
          <a:bodyPr/>
          <a:lstStyle/>
          <a:p>
            <a:r>
              <a:rPr lang="de-DE" dirty="0"/>
              <a:t>Datenauszüge aus dem GBR und deren Bedeutung</a:t>
            </a:r>
          </a:p>
        </p:txBody>
      </p:sp>
      <p:sp>
        <p:nvSpPr>
          <p:cNvPr id="4" name="Foliennummernplatzhalter 3">
            <a:extLst>
              <a:ext uri="{FF2B5EF4-FFF2-40B4-BE49-F238E27FC236}">
                <a16:creationId xmlns:a16="http://schemas.microsoft.com/office/drawing/2014/main" id="{4CDB706A-7DA4-4861-87D5-0B037CA704D4}"/>
              </a:ext>
            </a:extLst>
          </p:cNvPr>
          <p:cNvSpPr>
            <a:spLocks noGrp="1"/>
          </p:cNvSpPr>
          <p:nvPr>
            <p:ph type="sldNum" sz="quarter" idx="4"/>
          </p:nvPr>
        </p:nvSpPr>
        <p:spPr/>
        <p:txBody>
          <a:bodyPr/>
          <a:lstStyle/>
          <a:p>
            <a:fld id="{CDD6A526-6E93-4D44-80E5-3CEE2153CC52}" type="slidenum">
              <a:rPr lang="de-DE" smtClean="0"/>
              <a:pPr/>
              <a:t>17</a:t>
            </a:fld>
            <a:endParaRPr lang="de-DE" dirty="0"/>
          </a:p>
        </p:txBody>
      </p:sp>
      <p:sp>
        <p:nvSpPr>
          <p:cNvPr id="5" name="Fußzeilenplatzhalter 4">
            <a:extLst>
              <a:ext uri="{FF2B5EF4-FFF2-40B4-BE49-F238E27FC236}">
                <a16:creationId xmlns:a16="http://schemas.microsoft.com/office/drawing/2014/main" id="{3529076F-60C7-4997-81D1-BD147764B52D}"/>
              </a:ext>
            </a:extLst>
          </p:cNvPr>
          <p:cNvSpPr>
            <a:spLocks noGrp="1"/>
          </p:cNvSpPr>
          <p:nvPr>
            <p:ph type="ftr" sz="quarter" idx="3"/>
          </p:nvPr>
        </p:nvSpPr>
        <p:spPr/>
        <p:txBody>
          <a:bodyPr/>
          <a:lstStyle/>
          <a:p>
            <a:r>
              <a:rPr lang="de-DE" dirty="0">
                <a:hlinkClick r:id="rId2"/>
              </a:rPr>
              <a:t>GBR_Bericht_2021_fin_1710200_akt (goeg.at)</a:t>
            </a:r>
            <a:r>
              <a:rPr lang="de-DE" dirty="0"/>
              <a:t>, S. 15</a:t>
            </a:r>
          </a:p>
        </p:txBody>
      </p:sp>
      <p:pic>
        <p:nvPicPr>
          <p:cNvPr id="6" name="Grafik 5">
            <a:extLst>
              <a:ext uri="{FF2B5EF4-FFF2-40B4-BE49-F238E27FC236}">
                <a16:creationId xmlns:a16="http://schemas.microsoft.com/office/drawing/2014/main" id="{4562D5EA-3F3C-4B07-94D1-B81CAD762DDC}"/>
              </a:ext>
            </a:extLst>
          </p:cNvPr>
          <p:cNvPicPr>
            <a:picLocks noChangeAspect="1"/>
          </p:cNvPicPr>
          <p:nvPr/>
        </p:nvPicPr>
        <p:blipFill>
          <a:blip r:embed="rId3"/>
          <a:stretch>
            <a:fillRect/>
          </a:stretch>
        </p:blipFill>
        <p:spPr>
          <a:xfrm>
            <a:off x="1039376" y="1263318"/>
            <a:ext cx="9324975" cy="1695450"/>
          </a:xfrm>
          <a:prstGeom prst="rect">
            <a:avLst/>
          </a:prstGeom>
        </p:spPr>
      </p:pic>
      <p:pic>
        <p:nvPicPr>
          <p:cNvPr id="7" name="Grafik 6">
            <a:extLst>
              <a:ext uri="{FF2B5EF4-FFF2-40B4-BE49-F238E27FC236}">
                <a16:creationId xmlns:a16="http://schemas.microsoft.com/office/drawing/2014/main" id="{72960347-6E92-4D30-8D45-A64C4C71FE81}"/>
              </a:ext>
            </a:extLst>
          </p:cNvPr>
          <p:cNvPicPr>
            <a:picLocks noChangeAspect="1"/>
          </p:cNvPicPr>
          <p:nvPr/>
        </p:nvPicPr>
        <p:blipFill>
          <a:blip r:embed="rId4"/>
          <a:stretch>
            <a:fillRect/>
          </a:stretch>
        </p:blipFill>
        <p:spPr>
          <a:xfrm>
            <a:off x="1040298" y="2918106"/>
            <a:ext cx="9477375" cy="3276600"/>
          </a:xfrm>
          <a:prstGeom prst="rect">
            <a:avLst/>
          </a:prstGeom>
        </p:spPr>
      </p:pic>
      <p:sp>
        <p:nvSpPr>
          <p:cNvPr id="8" name="Rechteck: abgerundete Ecken 7">
            <a:extLst>
              <a:ext uri="{FF2B5EF4-FFF2-40B4-BE49-F238E27FC236}">
                <a16:creationId xmlns:a16="http://schemas.microsoft.com/office/drawing/2014/main" id="{895D734A-73B8-4F2B-B878-288047AD8735}"/>
              </a:ext>
            </a:extLst>
          </p:cNvPr>
          <p:cNvSpPr/>
          <p:nvPr/>
        </p:nvSpPr>
        <p:spPr>
          <a:xfrm>
            <a:off x="1140211" y="5079339"/>
            <a:ext cx="9123307" cy="1258529"/>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140721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62B912-528D-42E7-89A5-C3F6A5E82187}"/>
              </a:ext>
            </a:extLst>
          </p:cNvPr>
          <p:cNvSpPr>
            <a:spLocks noGrp="1"/>
          </p:cNvSpPr>
          <p:nvPr>
            <p:ph type="title"/>
          </p:nvPr>
        </p:nvSpPr>
        <p:spPr/>
        <p:txBody>
          <a:bodyPr/>
          <a:lstStyle/>
          <a:p>
            <a:r>
              <a:rPr lang="de-DE" dirty="0"/>
              <a:t>Dynamik in der Registrierung</a:t>
            </a:r>
          </a:p>
        </p:txBody>
      </p:sp>
      <p:sp>
        <p:nvSpPr>
          <p:cNvPr id="4" name="Foliennummernplatzhalter 3">
            <a:extLst>
              <a:ext uri="{FF2B5EF4-FFF2-40B4-BE49-F238E27FC236}">
                <a16:creationId xmlns:a16="http://schemas.microsoft.com/office/drawing/2014/main" id="{4E9D18FD-AE12-43B2-84A4-D04916EDD1CA}"/>
              </a:ext>
            </a:extLst>
          </p:cNvPr>
          <p:cNvSpPr>
            <a:spLocks noGrp="1"/>
          </p:cNvSpPr>
          <p:nvPr>
            <p:ph type="sldNum" sz="quarter" idx="4"/>
          </p:nvPr>
        </p:nvSpPr>
        <p:spPr/>
        <p:txBody>
          <a:bodyPr/>
          <a:lstStyle/>
          <a:p>
            <a:fld id="{CDD6A526-6E93-4D44-80E5-3CEE2153CC52}" type="slidenum">
              <a:rPr lang="de-DE" smtClean="0"/>
              <a:pPr/>
              <a:t>18</a:t>
            </a:fld>
            <a:endParaRPr lang="de-DE" dirty="0"/>
          </a:p>
        </p:txBody>
      </p:sp>
      <p:sp>
        <p:nvSpPr>
          <p:cNvPr id="5" name="Fußzeilenplatzhalter 4">
            <a:extLst>
              <a:ext uri="{FF2B5EF4-FFF2-40B4-BE49-F238E27FC236}">
                <a16:creationId xmlns:a16="http://schemas.microsoft.com/office/drawing/2014/main" id="{B5734C95-F078-4A72-924B-3B8342A9C4FC}"/>
              </a:ext>
            </a:extLst>
          </p:cNvPr>
          <p:cNvSpPr>
            <a:spLocks noGrp="1"/>
          </p:cNvSpPr>
          <p:nvPr>
            <p:ph type="ftr" sz="quarter" idx="3"/>
          </p:nvPr>
        </p:nvSpPr>
        <p:spPr/>
        <p:txBody>
          <a:bodyPr/>
          <a:lstStyle/>
          <a:p>
            <a:r>
              <a:rPr lang="de-DE" dirty="0">
                <a:hlinkClick r:id="rId2"/>
              </a:rPr>
              <a:t>GBR_Bericht_2021_fin_1710200_akt (goeg.at)</a:t>
            </a:r>
            <a:r>
              <a:rPr lang="de-DE" dirty="0"/>
              <a:t>, S. 16</a:t>
            </a:r>
          </a:p>
        </p:txBody>
      </p:sp>
      <p:pic>
        <p:nvPicPr>
          <p:cNvPr id="6" name="Grafik 5">
            <a:extLst>
              <a:ext uri="{FF2B5EF4-FFF2-40B4-BE49-F238E27FC236}">
                <a16:creationId xmlns:a16="http://schemas.microsoft.com/office/drawing/2014/main" id="{A73B5D63-DA29-420C-8332-97E8B6307CDD}"/>
              </a:ext>
            </a:extLst>
          </p:cNvPr>
          <p:cNvPicPr>
            <a:picLocks noChangeAspect="1"/>
          </p:cNvPicPr>
          <p:nvPr/>
        </p:nvPicPr>
        <p:blipFill>
          <a:blip r:embed="rId3"/>
          <a:stretch>
            <a:fillRect/>
          </a:stretch>
        </p:blipFill>
        <p:spPr>
          <a:xfrm>
            <a:off x="1314722" y="2455001"/>
            <a:ext cx="9353550" cy="2609850"/>
          </a:xfrm>
          <a:prstGeom prst="rect">
            <a:avLst/>
          </a:prstGeom>
        </p:spPr>
      </p:pic>
    </p:spTree>
    <p:extLst>
      <p:ext uri="{BB962C8B-B14F-4D97-AF65-F5344CB8AC3E}">
        <p14:creationId xmlns:p14="http://schemas.microsoft.com/office/powerpoint/2010/main" val="3307512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109AD73-8336-4C0B-AE7A-06D097D39084}"/>
              </a:ext>
            </a:extLst>
          </p:cNvPr>
          <p:cNvSpPr>
            <a:spLocks noGrp="1"/>
          </p:cNvSpPr>
          <p:nvPr>
            <p:ph type="sldNum" sz="quarter" idx="4"/>
          </p:nvPr>
        </p:nvSpPr>
        <p:spPr/>
        <p:txBody>
          <a:bodyPr/>
          <a:lstStyle/>
          <a:p>
            <a:fld id="{CDD6A526-6E93-4D44-80E5-3CEE2153CC52}" type="slidenum">
              <a:rPr lang="de-DE" smtClean="0"/>
              <a:pPr/>
              <a:t>19</a:t>
            </a:fld>
            <a:endParaRPr lang="de-DE" dirty="0"/>
          </a:p>
        </p:txBody>
      </p:sp>
      <p:sp>
        <p:nvSpPr>
          <p:cNvPr id="5" name="Fußzeilenplatzhalter 4">
            <a:extLst>
              <a:ext uri="{FF2B5EF4-FFF2-40B4-BE49-F238E27FC236}">
                <a16:creationId xmlns:a16="http://schemas.microsoft.com/office/drawing/2014/main" id="{FEDFBBBD-D2E5-447A-AEDE-27E7B39912CF}"/>
              </a:ext>
            </a:extLst>
          </p:cNvPr>
          <p:cNvSpPr>
            <a:spLocks noGrp="1"/>
          </p:cNvSpPr>
          <p:nvPr>
            <p:ph type="ftr" sz="quarter" idx="3"/>
          </p:nvPr>
        </p:nvSpPr>
        <p:spPr/>
        <p:txBody>
          <a:bodyPr/>
          <a:lstStyle/>
          <a:p>
            <a:r>
              <a:rPr lang="de-DE" dirty="0">
                <a:hlinkClick r:id="rId2"/>
              </a:rPr>
              <a:t>GBR_Bericht_2021_fin_1710200_akt (goeg.at)</a:t>
            </a:r>
            <a:r>
              <a:rPr lang="de-DE" dirty="0"/>
              <a:t>, S. 18</a:t>
            </a:r>
          </a:p>
        </p:txBody>
      </p:sp>
      <p:pic>
        <p:nvPicPr>
          <p:cNvPr id="6" name="Grafik 5">
            <a:extLst>
              <a:ext uri="{FF2B5EF4-FFF2-40B4-BE49-F238E27FC236}">
                <a16:creationId xmlns:a16="http://schemas.microsoft.com/office/drawing/2014/main" id="{A3B6C093-13A7-4AE9-AF35-973671576F67}"/>
              </a:ext>
            </a:extLst>
          </p:cNvPr>
          <p:cNvPicPr>
            <a:picLocks noChangeAspect="1"/>
          </p:cNvPicPr>
          <p:nvPr/>
        </p:nvPicPr>
        <p:blipFill rotWithShape="1">
          <a:blip r:embed="rId3"/>
          <a:srcRect t="1472"/>
          <a:stretch/>
        </p:blipFill>
        <p:spPr>
          <a:xfrm>
            <a:off x="1131738" y="655781"/>
            <a:ext cx="9648825" cy="5255491"/>
          </a:xfrm>
          <a:prstGeom prst="rect">
            <a:avLst/>
          </a:prstGeom>
        </p:spPr>
      </p:pic>
      <p:sp>
        <p:nvSpPr>
          <p:cNvPr id="7" name="Rechteck: abgerundete Ecken 6">
            <a:extLst>
              <a:ext uri="{FF2B5EF4-FFF2-40B4-BE49-F238E27FC236}">
                <a16:creationId xmlns:a16="http://schemas.microsoft.com/office/drawing/2014/main" id="{431B5FF3-7A05-4BE1-9045-BAADE33603B2}"/>
              </a:ext>
            </a:extLst>
          </p:cNvPr>
          <p:cNvSpPr/>
          <p:nvPr/>
        </p:nvSpPr>
        <p:spPr>
          <a:xfrm>
            <a:off x="1292611" y="1315778"/>
            <a:ext cx="9123307" cy="1565967"/>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398928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a:extLst>
              <a:ext uri="{FF2B5EF4-FFF2-40B4-BE49-F238E27FC236}">
                <a16:creationId xmlns:a16="http://schemas.microsoft.com/office/drawing/2014/main" id="{7A402C89-F3E2-434A-81DD-7F3B8D894987}"/>
              </a:ext>
            </a:extLst>
          </p:cNvPr>
          <p:cNvSpPr>
            <a:spLocks noGrp="1"/>
          </p:cNvSpPr>
          <p:nvPr>
            <p:ph type="title"/>
          </p:nvPr>
        </p:nvSpPr>
        <p:spPr>
          <a:xfrm>
            <a:off x="631371" y="846138"/>
            <a:ext cx="8229600" cy="414337"/>
          </a:xfrm>
        </p:spPr>
        <p:txBody>
          <a:bodyPr/>
          <a:lstStyle/>
          <a:p>
            <a:pPr>
              <a:lnSpc>
                <a:spcPct val="135000"/>
              </a:lnSpc>
              <a:tabLst>
                <a:tab pos="447675" algn="l"/>
              </a:tabLst>
            </a:pPr>
            <a:r>
              <a:rPr lang="de-AT" altLang="de-DE" dirty="0"/>
              <a:t> Fragestellung</a:t>
            </a:r>
          </a:p>
        </p:txBody>
      </p:sp>
      <p:sp>
        <p:nvSpPr>
          <p:cNvPr id="13315" name="Inhaltsplatzhalter 2">
            <a:extLst>
              <a:ext uri="{FF2B5EF4-FFF2-40B4-BE49-F238E27FC236}">
                <a16:creationId xmlns:a16="http://schemas.microsoft.com/office/drawing/2014/main" id="{1EFDBD93-D83D-4DC7-B7E7-46D63675CCB4}"/>
              </a:ext>
            </a:extLst>
          </p:cNvPr>
          <p:cNvSpPr>
            <a:spLocks noGrp="1"/>
          </p:cNvSpPr>
          <p:nvPr>
            <p:ph idx="1"/>
          </p:nvPr>
        </p:nvSpPr>
        <p:spPr>
          <a:xfrm>
            <a:off x="705394" y="1600200"/>
            <a:ext cx="9505406" cy="4781550"/>
          </a:xfrm>
        </p:spPr>
        <p:txBody>
          <a:bodyPr/>
          <a:lstStyle/>
          <a:p>
            <a:r>
              <a:rPr lang="de-AT" altLang="de-DE" dirty="0"/>
              <a:t>Wie werden Bedarfsprognosen in der Praxis vorgenommen?</a:t>
            </a:r>
          </a:p>
          <a:p>
            <a:r>
              <a:rPr lang="de-AT" altLang="de-DE" dirty="0"/>
              <a:t>Welche Daten sind für eine langfristige Bedarfsplanung im Bereich der Pflege und Betreuung notwendig?</a:t>
            </a:r>
          </a:p>
          <a:p>
            <a:r>
              <a:rPr lang="de-AT" altLang="de-DE" dirty="0"/>
              <a:t>Welche Faktoren beeinflussen den Bedarf an Pflege und Betreuung?</a:t>
            </a:r>
          </a:p>
          <a:p>
            <a:r>
              <a:rPr lang="de-AT" altLang="de-DE" dirty="0"/>
              <a:t>Wie können diese Faktoren bei Bedarfsberechnungen abgebildet werden (Modellbildung)?</a:t>
            </a:r>
          </a:p>
          <a:p>
            <a:pPr lvl="1"/>
            <a:r>
              <a:rPr lang="de-AT" altLang="de-DE" dirty="0"/>
              <a:t>Können alle Faktoren eindeutig mittels Daten beschrieben werden?</a:t>
            </a:r>
          </a:p>
          <a:p>
            <a:pPr lvl="1"/>
            <a:r>
              <a:rPr lang="de-AT" altLang="de-DE" dirty="0"/>
              <a:t>Werden die entsprechenden Daten bereits erhoben?</a:t>
            </a:r>
          </a:p>
          <a:p>
            <a:pPr lvl="1"/>
            <a:r>
              <a:rPr lang="de-AT" altLang="de-DE" dirty="0"/>
              <a:t>Wie können fehlende Daten erhoben werden?</a:t>
            </a:r>
          </a:p>
          <a:p>
            <a:pPr lvl="1"/>
            <a:r>
              <a:rPr lang="de-AT" altLang="de-DE" dirty="0"/>
              <a:t>Wie verändern sich die Einflussfaktoren im Laufe der Zeit?</a:t>
            </a:r>
          </a:p>
          <a:p>
            <a:r>
              <a:rPr lang="de-AT" altLang="de-DE" dirty="0"/>
              <a:t>Was bringt ein Gesundheitsberuferegister?</a:t>
            </a:r>
          </a:p>
          <a:p>
            <a:pPr lvl="1"/>
            <a:endParaRPr lang="de-AT" altLang="de-DE" dirty="0"/>
          </a:p>
          <a:p>
            <a:endParaRPr lang="de-AT" altLang="de-DE" dirty="0"/>
          </a:p>
          <a:p>
            <a:endParaRPr lang="de-AT" altLang="de-DE" dirty="0"/>
          </a:p>
        </p:txBody>
      </p:sp>
      <p:sp>
        <p:nvSpPr>
          <p:cNvPr id="4" name="Datumsplatzhalter 3">
            <a:extLst>
              <a:ext uri="{FF2B5EF4-FFF2-40B4-BE49-F238E27FC236}">
                <a16:creationId xmlns:a16="http://schemas.microsoft.com/office/drawing/2014/main" id="{BDCC522E-C5B1-4391-990F-8C48AE1A9D35}"/>
              </a:ext>
            </a:extLst>
          </p:cNvPr>
          <p:cNvSpPr>
            <a:spLocks noGrp="1"/>
          </p:cNvSpPr>
          <p:nvPr>
            <p:ph type="dt" sz="quarter" idx="10"/>
          </p:nvPr>
        </p:nvSpPr>
        <p:spPr>
          <a:xfrm>
            <a:off x="457200" y="6356350"/>
            <a:ext cx="2133600" cy="365125"/>
          </a:xfrm>
          <a:prstGeom prst="rect">
            <a:avLst/>
          </a:prstGeom>
        </p:spPr>
        <p:txBody>
          <a:bodyPr vert="horz" lIns="91440" tIns="45720" rIns="91440" bIns="45720" rtlCol="0" anchor="ctr"/>
          <a:lstStyle>
            <a:defPPr>
              <a:defRPr lang="de-DE"/>
            </a:defPPr>
            <a:lvl1pPr algn="l" rtl="0" eaLnBrk="1" fontAlgn="auto" hangingPunct="1">
              <a:spcBef>
                <a:spcPts val="0"/>
              </a:spcBef>
              <a:spcAft>
                <a:spcPts val="0"/>
              </a:spcAft>
              <a:defRPr sz="1000" kern="1200">
                <a:solidFill>
                  <a:schemeClr val="tx1">
                    <a:tint val="75000"/>
                  </a:schemeClr>
                </a:solidFill>
                <a:latin typeface="Lucida Sans Unicode" pitchFamily="34" charset="0"/>
                <a:ea typeface="+mn-ea"/>
                <a:cs typeface="Lucida Sans Unicode"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46FBBD02-EED8-409C-9D7B-D70F95F15F28}" type="datetime1">
              <a:rPr lang="de-DE" smtClean="0"/>
              <a:pPr>
                <a:defRPr/>
              </a:pPr>
              <a:t>12.01.2023</a:t>
            </a:fld>
            <a:endParaRPr lang="de-AT"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a:extLst>
              <a:ext uri="{FF2B5EF4-FFF2-40B4-BE49-F238E27FC236}">
                <a16:creationId xmlns:a16="http://schemas.microsoft.com/office/drawing/2014/main" id="{E85BE489-9F7A-4963-B8DC-8C5CCDC62ACD}"/>
              </a:ext>
            </a:extLst>
          </p:cNvPr>
          <p:cNvSpPr>
            <a:spLocks noGrp="1"/>
          </p:cNvSpPr>
          <p:nvPr>
            <p:ph type="title"/>
          </p:nvPr>
        </p:nvSpPr>
        <p:spPr>
          <a:xfrm>
            <a:off x="838200" y="136525"/>
            <a:ext cx="10272623" cy="626695"/>
          </a:xfrm>
        </p:spPr>
        <p:txBody>
          <a:bodyPr/>
          <a:lstStyle/>
          <a:p>
            <a:r>
              <a:rPr lang="de-AT" altLang="de-DE" dirty="0"/>
              <a:t>Zusammenfassung 1 </a:t>
            </a:r>
          </a:p>
        </p:txBody>
      </p:sp>
      <p:sp>
        <p:nvSpPr>
          <p:cNvPr id="25603" name="Inhaltsplatzhalter 2">
            <a:extLst>
              <a:ext uri="{FF2B5EF4-FFF2-40B4-BE49-F238E27FC236}">
                <a16:creationId xmlns:a16="http://schemas.microsoft.com/office/drawing/2014/main" id="{94946A6B-122C-43C9-B927-E819FD83807B}"/>
              </a:ext>
            </a:extLst>
          </p:cNvPr>
          <p:cNvSpPr>
            <a:spLocks noGrp="1"/>
          </p:cNvSpPr>
          <p:nvPr>
            <p:ph idx="1"/>
          </p:nvPr>
        </p:nvSpPr>
        <p:spPr>
          <a:xfrm>
            <a:off x="959688" y="1008931"/>
            <a:ext cx="10272623" cy="4351338"/>
          </a:xfrm>
        </p:spPr>
        <p:txBody>
          <a:bodyPr>
            <a:noAutofit/>
          </a:bodyPr>
          <a:lstStyle/>
          <a:p>
            <a:r>
              <a:rPr lang="de-AT" altLang="de-DE" sz="1600" dirty="0"/>
              <a:t>Viele Modelle, Ansätze und Werkzeuge </a:t>
            </a:r>
          </a:p>
          <a:p>
            <a:r>
              <a:rPr lang="de-AT" altLang="de-DE" sz="1600" dirty="0"/>
              <a:t>Kein Goldstandard </a:t>
            </a:r>
          </a:p>
          <a:p>
            <a:r>
              <a:rPr lang="de-AT" altLang="de-DE" sz="1600" dirty="0"/>
              <a:t>Kritik an Ergebnissen </a:t>
            </a:r>
          </a:p>
          <a:p>
            <a:r>
              <a:rPr lang="de-AT" altLang="de-DE" sz="1600" dirty="0"/>
              <a:t>Datenqualität bestimmt Qualität und Zuverlässigkeit der Prognose</a:t>
            </a:r>
          </a:p>
          <a:p>
            <a:r>
              <a:rPr lang="de-AT" altLang="de-DE" sz="1600" dirty="0"/>
              <a:t>Einbinden der betroffenen Gruppen zentral</a:t>
            </a:r>
          </a:p>
          <a:p>
            <a:r>
              <a:rPr lang="de-AT" altLang="de-DE" sz="1600" dirty="0"/>
              <a:t>Politisch Entscheidungen geben Richtung vor</a:t>
            </a:r>
          </a:p>
          <a:p>
            <a:r>
              <a:rPr lang="de-AT" altLang="de-DE" sz="1600" dirty="0"/>
              <a:t>Mit bearbeiten der Aspekte Rekrutierung, Ausbildung, Verteilung, Verbleib im Beruf, Motivation, Arbeitsbedingungen, Abwanderung</a:t>
            </a:r>
          </a:p>
          <a:p>
            <a:r>
              <a:rPr lang="de-AT" altLang="de-DE" sz="1600" dirty="0"/>
              <a:t>Laufende Anpassung der Maßnahmen/Empfehlungen an Gegebenheiten</a:t>
            </a:r>
          </a:p>
          <a:p>
            <a:r>
              <a:rPr lang="de-AT" altLang="de-DE" sz="1600" dirty="0"/>
              <a:t>Verbesserung der Kompetenzen, </a:t>
            </a:r>
            <a:r>
              <a:rPr lang="de-AT" altLang="de-DE" sz="1600" dirty="0" err="1"/>
              <a:t>Skillmix</a:t>
            </a:r>
            <a:r>
              <a:rPr lang="de-AT" altLang="de-DE" sz="1600" dirty="0"/>
              <a:t> und Erhöhung der Produktivität ebenfalls von Bedeutung  </a:t>
            </a:r>
            <a:r>
              <a:rPr lang="de-AT" altLang="de-DE" sz="1600" dirty="0">
                <a:sym typeface="Wingdings" panose="05000000000000000000" pitchFamily="2" charset="2"/>
              </a:rPr>
              <a:t> neue Wege, neue Berufsprofile …</a:t>
            </a:r>
            <a:endParaRPr lang="de-AT" altLang="de-DE" sz="1600" dirty="0"/>
          </a:p>
          <a:p>
            <a:pPr algn="ctr">
              <a:buFont typeface="Lucida Sans Unicode" panose="020B0602030504020204" pitchFamily="34" charset="0"/>
              <a:buNone/>
            </a:pPr>
            <a:r>
              <a:rPr lang="de-AT" altLang="de-DE" sz="1600" b="1" dirty="0"/>
              <a:t>Welches Modell tatsächlich umgesetzt wird, muss von Fall zu Fall individuell diskutiert und abgestimmt werden</a:t>
            </a:r>
          </a:p>
        </p:txBody>
      </p:sp>
      <p:sp>
        <p:nvSpPr>
          <p:cNvPr id="4" name="Datumsplatzhalter 3">
            <a:extLst>
              <a:ext uri="{FF2B5EF4-FFF2-40B4-BE49-F238E27FC236}">
                <a16:creationId xmlns:a16="http://schemas.microsoft.com/office/drawing/2014/main" id="{2FFA5438-6CB0-4A74-AF87-D4E321821362}"/>
              </a:ext>
            </a:extLst>
          </p:cNvPr>
          <p:cNvSpPr>
            <a:spLocks noGrp="1"/>
          </p:cNvSpPr>
          <p:nvPr>
            <p:ph type="dt" sz="quarter" idx="10"/>
          </p:nvPr>
        </p:nvSpPr>
        <p:spPr>
          <a:xfrm>
            <a:off x="0" y="6356350"/>
            <a:ext cx="2133600" cy="365125"/>
          </a:xfrm>
          <a:prstGeom prst="rect">
            <a:avLst/>
          </a:prstGeom>
        </p:spPr>
        <p:txBody>
          <a:bodyPr vert="horz" lIns="91440" tIns="45720" rIns="91440" bIns="45720" rtlCol="0" anchor="ctr"/>
          <a:lstStyle>
            <a:defPPr>
              <a:defRPr lang="de-DE"/>
            </a:defPPr>
            <a:lvl1pPr algn="l" rtl="0" eaLnBrk="1" fontAlgn="auto" hangingPunct="1">
              <a:spcBef>
                <a:spcPts val="0"/>
              </a:spcBef>
              <a:spcAft>
                <a:spcPts val="0"/>
              </a:spcAft>
              <a:defRPr sz="1000" kern="1200">
                <a:solidFill>
                  <a:schemeClr val="tx1">
                    <a:tint val="75000"/>
                  </a:schemeClr>
                </a:solidFill>
                <a:latin typeface="Lucida Sans Unicode" pitchFamily="34" charset="0"/>
                <a:ea typeface="+mn-ea"/>
                <a:cs typeface="Lucida Sans Unicode"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46FBBD02-EED8-409C-9D7B-D70F95F15F28}" type="datetime1">
              <a:rPr lang="de-DE" smtClean="0"/>
              <a:pPr>
                <a:defRPr/>
              </a:pPr>
              <a:t>12.01.2023</a:t>
            </a:fld>
            <a:endParaRPr lang="de-AT"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7" dur="500"/>
                                        <p:tgtEl>
                                          <p:spTgt spid="25603">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12" dur="500"/>
                                        <p:tgtEl>
                                          <p:spTgt spid="25603">
                                            <p:txEl>
                                              <p:pRg st="4" end="4"/>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15" dur="500"/>
                                        <p:tgtEl>
                                          <p:spTgt spid="25603">
                                            <p:txEl>
                                              <p:pRg st="5" end="5"/>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18" dur="500"/>
                                        <p:tgtEl>
                                          <p:spTgt spid="25603">
                                            <p:txEl>
                                              <p:pRg st="6" end="6"/>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21" dur="500"/>
                                        <p:tgtEl>
                                          <p:spTgt spid="25603">
                                            <p:txEl>
                                              <p:pRg st="7" end="7"/>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24" dur="500"/>
                                        <p:tgtEl>
                                          <p:spTgt spid="25603">
                                            <p:txEl>
                                              <p:pRg st="8" end="8"/>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25603">
                                            <p:txEl>
                                              <p:pRg st="9" end="9"/>
                                            </p:txEl>
                                          </p:spTgt>
                                        </p:tgtEl>
                                        <p:attrNameLst>
                                          <p:attrName>style.visibility</p:attrName>
                                        </p:attrNameLst>
                                      </p:cBhvr>
                                      <p:to>
                                        <p:strVal val="visible"/>
                                      </p:to>
                                    </p:set>
                                    <p:animEffect transition="in" filter="blinds(horizontal)">
                                      <p:cBhvr>
                                        <p:cTn id="29" dur="500"/>
                                        <p:tgtEl>
                                          <p:spTgt spid="2560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1FD542-4B59-430A-850A-3C187672D936}"/>
              </a:ext>
            </a:extLst>
          </p:cNvPr>
          <p:cNvSpPr>
            <a:spLocks noGrp="1"/>
          </p:cNvSpPr>
          <p:nvPr>
            <p:ph type="title"/>
          </p:nvPr>
        </p:nvSpPr>
        <p:spPr>
          <a:xfrm>
            <a:off x="691376" y="0"/>
            <a:ext cx="10515600" cy="876649"/>
          </a:xfrm>
        </p:spPr>
        <p:txBody>
          <a:bodyPr/>
          <a:lstStyle/>
          <a:p>
            <a:r>
              <a:rPr lang="de-DE" sz="2800" dirty="0"/>
              <a:t>Zusammenfassung 2: abgeschlossene Bedarfsprognosen</a:t>
            </a:r>
          </a:p>
        </p:txBody>
      </p:sp>
      <p:sp>
        <p:nvSpPr>
          <p:cNvPr id="4" name="Foliennummernplatzhalter 3">
            <a:extLst>
              <a:ext uri="{FF2B5EF4-FFF2-40B4-BE49-F238E27FC236}">
                <a16:creationId xmlns:a16="http://schemas.microsoft.com/office/drawing/2014/main" id="{9BD2A782-9CD4-4767-A88F-66C76C6FEBDE}"/>
              </a:ext>
            </a:extLst>
          </p:cNvPr>
          <p:cNvSpPr>
            <a:spLocks noGrp="1"/>
          </p:cNvSpPr>
          <p:nvPr>
            <p:ph type="sldNum" sz="quarter" idx="4"/>
          </p:nvPr>
        </p:nvSpPr>
        <p:spPr/>
        <p:txBody>
          <a:bodyPr/>
          <a:lstStyle/>
          <a:p>
            <a:fld id="{CDD6A526-6E93-4D44-80E5-3CEE2153CC52}" type="slidenum">
              <a:rPr lang="de-DE" smtClean="0"/>
              <a:pPr/>
              <a:t>21</a:t>
            </a:fld>
            <a:endParaRPr lang="de-DE" dirty="0"/>
          </a:p>
        </p:txBody>
      </p:sp>
      <p:graphicFrame>
        <p:nvGraphicFramePr>
          <p:cNvPr id="7" name="Tabelle 6">
            <a:extLst>
              <a:ext uri="{FF2B5EF4-FFF2-40B4-BE49-F238E27FC236}">
                <a16:creationId xmlns:a16="http://schemas.microsoft.com/office/drawing/2014/main" id="{1D01DCB1-894E-4E6E-9B7E-2658FD24E1D3}"/>
              </a:ext>
            </a:extLst>
          </p:cNvPr>
          <p:cNvGraphicFramePr>
            <a:graphicFrameLocks noGrp="1"/>
          </p:cNvGraphicFramePr>
          <p:nvPr>
            <p:extLst>
              <p:ext uri="{D42A27DB-BD31-4B8C-83A1-F6EECF244321}">
                <p14:modId xmlns:p14="http://schemas.microsoft.com/office/powerpoint/2010/main" val="3378072288"/>
              </p:ext>
            </p:extLst>
          </p:nvPr>
        </p:nvGraphicFramePr>
        <p:xfrm>
          <a:off x="691376" y="1264725"/>
          <a:ext cx="11162369" cy="5372100"/>
        </p:xfrm>
        <a:graphic>
          <a:graphicData uri="http://schemas.openxmlformats.org/drawingml/2006/table">
            <a:tbl>
              <a:tblPr firstRow="1" firstCol="1" bandRow="1">
                <a:tableStyleId>{5C22544A-7EE6-4342-B048-85BDC9FD1C3A}</a:tableStyleId>
              </a:tblPr>
              <a:tblGrid>
                <a:gridCol w="2953563">
                  <a:extLst>
                    <a:ext uri="{9D8B030D-6E8A-4147-A177-3AD203B41FA5}">
                      <a16:colId xmlns:a16="http://schemas.microsoft.com/office/drawing/2014/main" val="4105992186"/>
                    </a:ext>
                  </a:extLst>
                </a:gridCol>
                <a:gridCol w="1402207">
                  <a:extLst>
                    <a:ext uri="{9D8B030D-6E8A-4147-A177-3AD203B41FA5}">
                      <a16:colId xmlns:a16="http://schemas.microsoft.com/office/drawing/2014/main" val="912224423"/>
                    </a:ext>
                  </a:extLst>
                </a:gridCol>
                <a:gridCol w="3996493">
                  <a:extLst>
                    <a:ext uri="{9D8B030D-6E8A-4147-A177-3AD203B41FA5}">
                      <a16:colId xmlns:a16="http://schemas.microsoft.com/office/drawing/2014/main" val="2366358863"/>
                    </a:ext>
                  </a:extLst>
                </a:gridCol>
                <a:gridCol w="2810106">
                  <a:extLst>
                    <a:ext uri="{9D8B030D-6E8A-4147-A177-3AD203B41FA5}">
                      <a16:colId xmlns:a16="http://schemas.microsoft.com/office/drawing/2014/main" val="2231001946"/>
                    </a:ext>
                  </a:extLst>
                </a:gridCol>
              </a:tblGrid>
              <a:tr h="0">
                <a:tc>
                  <a:txBody>
                    <a:bodyPr/>
                    <a:lstStyle/>
                    <a:p>
                      <a:pPr algn="l">
                        <a:lnSpc>
                          <a:spcPct val="150000"/>
                        </a:lnSpc>
                        <a:spcBef>
                          <a:spcPts val="600"/>
                        </a:spcBef>
                        <a:spcAft>
                          <a:spcPts val="600"/>
                        </a:spcAft>
                      </a:pPr>
                      <a:r>
                        <a:rPr lang="de-DE" sz="1200" dirty="0">
                          <a:effectLst/>
                          <a:latin typeface="Lucida Sans Unicode" panose="020B0602030504020204" pitchFamily="34" charset="0"/>
                          <a:ea typeface="Calibri" panose="020F0502020204030204" pitchFamily="34" charset="0"/>
                          <a:cs typeface="Lucida Sans Unicode" panose="020B0602030504020204" pitchFamily="34" charset="0"/>
                        </a:rPr>
                        <a:t>Bundesland</a:t>
                      </a:r>
                    </a:p>
                  </a:txBody>
                  <a:tcPr marL="68580" marR="68580" marT="0" marB="0"/>
                </a:tc>
                <a:tc>
                  <a:txBody>
                    <a:bodyPr/>
                    <a:lstStyle/>
                    <a:p>
                      <a:pPr algn="l">
                        <a:lnSpc>
                          <a:spcPct val="150000"/>
                        </a:lnSpc>
                        <a:spcBef>
                          <a:spcPts val="600"/>
                        </a:spcBef>
                        <a:spcAft>
                          <a:spcPts val="600"/>
                        </a:spcAft>
                      </a:pPr>
                      <a:r>
                        <a:rPr lang="de-DE" sz="1200" dirty="0">
                          <a:effectLst/>
                          <a:latin typeface="Lucida Sans Unicode" panose="020B0602030504020204" pitchFamily="34" charset="0"/>
                          <a:ea typeface="Calibri" panose="020F0502020204030204" pitchFamily="34" charset="0"/>
                          <a:cs typeface="Lucida Sans Unicode" panose="020B0602030504020204" pitchFamily="34" charset="0"/>
                        </a:rPr>
                        <a:t>Jahr</a:t>
                      </a:r>
                    </a:p>
                  </a:txBody>
                  <a:tcPr marL="68580" marR="68580" marT="0" marB="0"/>
                </a:tc>
                <a:tc>
                  <a:txBody>
                    <a:bodyPr/>
                    <a:lstStyle/>
                    <a:p>
                      <a:pPr algn="l">
                        <a:lnSpc>
                          <a:spcPct val="150000"/>
                        </a:lnSpc>
                        <a:spcBef>
                          <a:spcPts val="600"/>
                        </a:spcBef>
                        <a:spcAft>
                          <a:spcPts val="600"/>
                        </a:spcAft>
                      </a:pPr>
                      <a:r>
                        <a:rPr lang="de-DE" sz="1200" dirty="0">
                          <a:effectLst/>
                          <a:latin typeface="Lucida Sans Unicode" panose="020B0602030504020204" pitchFamily="34" charset="0"/>
                          <a:ea typeface="Calibri" panose="020F0502020204030204" pitchFamily="34" charset="0"/>
                          <a:cs typeface="Lucida Sans Unicode" panose="020B0602030504020204" pitchFamily="34" charset="0"/>
                        </a:rPr>
                        <a:t>Auftraggeber</a:t>
                      </a:r>
                    </a:p>
                  </a:txBody>
                  <a:tcPr marL="68580" marR="68580" marT="0" marB="0"/>
                </a:tc>
                <a:tc>
                  <a:txBody>
                    <a:bodyPr/>
                    <a:lstStyle/>
                    <a:p>
                      <a:pPr algn="l">
                        <a:lnSpc>
                          <a:spcPct val="150000"/>
                        </a:lnSpc>
                        <a:spcBef>
                          <a:spcPts val="600"/>
                        </a:spcBef>
                        <a:spcAft>
                          <a:spcPts val="600"/>
                        </a:spcAft>
                      </a:pPr>
                      <a:r>
                        <a:rPr lang="de-DE" sz="1200" dirty="0">
                          <a:effectLst/>
                          <a:latin typeface="Lucida Sans Unicode" panose="020B0602030504020204" pitchFamily="34" charset="0"/>
                          <a:ea typeface="Calibri" panose="020F0502020204030204" pitchFamily="34" charset="0"/>
                          <a:cs typeface="Lucida Sans Unicode" panose="020B0602030504020204" pitchFamily="34" charset="0"/>
                        </a:rPr>
                        <a:t>Planungshorizont</a:t>
                      </a:r>
                    </a:p>
                  </a:txBody>
                  <a:tcPr marL="68580" marR="68580" marT="0" marB="0"/>
                </a:tc>
                <a:extLst>
                  <a:ext uri="{0D108BD9-81ED-4DB2-BD59-A6C34878D82A}">
                    <a16:rowId xmlns:a16="http://schemas.microsoft.com/office/drawing/2014/main" val="2281778513"/>
                  </a:ext>
                </a:extLst>
              </a:tr>
              <a:tr h="0">
                <a:tc>
                  <a:txBody>
                    <a:bodyPr/>
                    <a:lstStyle/>
                    <a:p>
                      <a:pPr algn="l">
                        <a:lnSpc>
                          <a:spcPct val="150000"/>
                        </a:lnSpc>
                        <a:spcBef>
                          <a:spcPts val="600"/>
                        </a:spcBef>
                        <a:spcAft>
                          <a:spcPts val="600"/>
                        </a:spcAft>
                      </a:pPr>
                      <a:r>
                        <a:rPr lang="de-DE" sz="1200" dirty="0">
                          <a:effectLst/>
                          <a:latin typeface="Lucida Sans Unicode" panose="020B0602030504020204" pitchFamily="34" charset="0"/>
                          <a:ea typeface="Calibri" panose="020F0502020204030204" pitchFamily="34" charset="0"/>
                          <a:cs typeface="Lucida Sans Unicode" panose="020B0602030504020204" pitchFamily="34" charset="0"/>
                        </a:rPr>
                        <a:t>Hebammenprognose</a:t>
                      </a:r>
                    </a:p>
                  </a:txBody>
                  <a:tcPr marL="68580" marR="68580" marT="0" marB="0" anchor="ctr"/>
                </a:tc>
                <a:tc>
                  <a:txBody>
                    <a:bodyPr/>
                    <a:lstStyle/>
                    <a:p>
                      <a:pPr algn="l">
                        <a:lnSpc>
                          <a:spcPct val="150000"/>
                        </a:lnSpc>
                        <a:spcBef>
                          <a:spcPts val="600"/>
                        </a:spcBef>
                        <a:spcAft>
                          <a:spcPts val="600"/>
                        </a:spcAft>
                      </a:pPr>
                      <a:r>
                        <a:rPr lang="de-DE" sz="1200" dirty="0">
                          <a:effectLst/>
                          <a:latin typeface="Lucida Sans Unicode" panose="020B0602030504020204" pitchFamily="34" charset="0"/>
                          <a:ea typeface="Calibri" panose="020F0502020204030204" pitchFamily="34" charset="0"/>
                          <a:cs typeface="Lucida Sans Unicode" panose="020B0602030504020204" pitchFamily="34" charset="0"/>
                        </a:rPr>
                        <a:t>2022</a:t>
                      </a:r>
                    </a:p>
                  </a:txBody>
                  <a:tcPr marL="68580" marR="68580" marT="0" marB="0" anchor="ctr"/>
                </a:tc>
                <a:tc>
                  <a:txBody>
                    <a:bodyPr/>
                    <a:lstStyle/>
                    <a:p>
                      <a:pPr algn="l">
                        <a:lnSpc>
                          <a:spcPct val="150000"/>
                        </a:lnSpc>
                        <a:spcBef>
                          <a:spcPts val="600"/>
                        </a:spcBef>
                        <a:spcAft>
                          <a:spcPts val="600"/>
                        </a:spcAft>
                      </a:pPr>
                      <a:r>
                        <a:rPr lang="de-AT" sz="1200" kern="1200" dirty="0">
                          <a:solidFill>
                            <a:schemeClr val="dk1"/>
                          </a:solidFill>
                          <a:effectLst/>
                          <a:latin typeface="Lucida Sans Unicode" panose="020B0602030504020204" pitchFamily="34" charset="0"/>
                          <a:ea typeface="+mn-ea"/>
                          <a:cs typeface="Lucida Sans Unicode" panose="020B0602030504020204" pitchFamily="34" charset="0"/>
                        </a:rPr>
                        <a:t>AK Wien, des </a:t>
                      </a:r>
                      <a:r>
                        <a:rPr lang="de-DE" sz="1200" kern="1200" dirty="0">
                          <a:solidFill>
                            <a:schemeClr val="dk1"/>
                          </a:solidFill>
                          <a:effectLst/>
                          <a:latin typeface="Lucida Sans Unicode" panose="020B0602030504020204" pitchFamily="34" charset="0"/>
                          <a:ea typeface="+mn-ea"/>
                          <a:cs typeface="Lucida Sans Unicode" panose="020B0602030504020204" pitchFamily="34" charset="0"/>
                        </a:rPr>
                        <a:t>Fachausschusses für Gesundheits‐ und Sozialbetreuungsberufe der AK Wien</a:t>
                      </a:r>
                      <a:r>
                        <a:rPr lang="de-AT" sz="1200" kern="1200" dirty="0">
                          <a:solidFill>
                            <a:schemeClr val="dk1"/>
                          </a:solidFill>
                          <a:effectLst/>
                          <a:latin typeface="Lucida Sans Unicode" panose="020B0602030504020204" pitchFamily="34" charset="0"/>
                          <a:ea typeface="+mn-ea"/>
                          <a:cs typeface="Lucida Sans Unicode" panose="020B0602030504020204" pitchFamily="34" charset="0"/>
                        </a:rPr>
                        <a:t> und des Österreichischen Hebammengremiums</a:t>
                      </a:r>
                      <a:endParaRPr lang="de-DE" sz="1200" kern="1200" dirty="0">
                        <a:solidFill>
                          <a:schemeClr val="dk1"/>
                        </a:solidFill>
                        <a:effectLst/>
                        <a:latin typeface="Lucida Sans Unicode" panose="020B0602030504020204" pitchFamily="34" charset="0"/>
                        <a:ea typeface="+mn-ea"/>
                        <a:cs typeface="Lucida Sans Unicode" panose="020B0602030504020204" pitchFamily="34" charset="0"/>
                      </a:endParaRPr>
                    </a:p>
                  </a:txBody>
                  <a:tcPr marL="68580" marR="68580" marT="0" marB="0" anchor="ctr"/>
                </a:tc>
                <a:tc>
                  <a:txBody>
                    <a:bodyPr/>
                    <a:lstStyle/>
                    <a:p>
                      <a:pPr algn="ctr">
                        <a:lnSpc>
                          <a:spcPct val="150000"/>
                        </a:lnSpc>
                        <a:spcBef>
                          <a:spcPts val="600"/>
                        </a:spcBef>
                        <a:spcAft>
                          <a:spcPts val="600"/>
                        </a:spcAft>
                      </a:pPr>
                      <a:r>
                        <a:rPr lang="de-DE" sz="1200" dirty="0">
                          <a:effectLst/>
                          <a:latin typeface="Lucida Sans Unicode" panose="020B0602030504020204" pitchFamily="34" charset="0"/>
                          <a:ea typeface="Calibri" panose="020F0502020204030204" pitchFamily="34" charset="0"/>
                          <a:cs typeface="Lucida Sans Unicode" panose="020B0602030504020204" pitchFamily="34" charset="0"/>
                        </a:rPr>
                        <a:t>2032</a:t>
                      </a:r>
                    </a:p>
                  </a:txBody>
                  <a:tcPr marL="68580" marR="68580" marT="0" marB="0" anchor="ctr"/>
                </a:tc>
                <a:extLst>
                  <a:ext uri="{0D108BD9-81ED-4DB2-BD59-A6C34878D82A}">
                    <a16:rowId xmlns:a16="http://schemas.microsoft.com/office/drawing/2014/main" val="773592413"/>
                  </a:ext>
                </a:extLst>
              </a:tr>
              <a:tr h="0">
                <a:tc>
                  <a:txBody>
                    <a:bodyPr/>
                    <a:lstStyle/>
                    <a:p>
                      <a:pPr algn="l">
                        <a:lnSpc>
                          <a:spcPct val="150000"/>
                        </a:lnSpc>
                        <a:spcBef>
                          <a:spcPts val="600"/>
                        </a:spcBef>
                        <a:spcAft>
                          <a:spcPts val="600"/>
                        </a:spcAft>
                      </a:pPr>
                      <a:r>
                        <a:rPr lang="de-DE" sz="1200" dirty="0">
                          <a:effectLst/>
                          <a:latin typeface="Lucida Sans Unicode" panose="020B0602030504020204" pitchFamily="34" charset="0"/>
                          <a:cs typeface="Lucida Sans Unicode" panose="020B0602030504020204" pitchFamily="34" charset="0"/>
                        </a:rPr>
                        <a:t>Burgenland</a:t>
                      </a:r>
                      <a:endParaRPr lang="de-DE" sz="1200" dirty="0">
                        <a:effectLst/>
                        <a:latin typeface="Lucida Sans Unicode" panose="020B0602030504020204" pitchFamily="34" charset="0"/>
                        <a:ea typeface="Calibri" panose="020F0502020204030204" pitchFamily="34" charset="0"/>
                        <a:cs typeface="Lucida Sans Unicode" panose="020B0602030504020204" pitchFamily="34" charset="0"/>
                      </a:endParaRPr>
                    </a:p>
                  </a:txBody>
                  <a:tcPr marL="68580" marR="68580" marT="0" marB="0" anchor="ctr"/>
                </a:tc>
                <a:tc>
                  <a:txBody>
                    <a:bodyPr/>
                    <a:lstStyle/>
                    <a:p>
                      <a:pPr algn="l">
                        <a:lnSpc>
                          <a:spcPct val="150000"/>
                        </a:lnSpc>
                        <a:spcBef>
                          <a:spcPts val="600"/>
                        </a:spcBef>
                        <a:spcAft>
                          <a:spcPts val="600"/>
                        </a:spcAft>
                      </a:pPr>
                      <a:r>
                        <a:rPr lang="de-DE" sz="1200">
                          <a:effectLst/>
                          <a:latin typeface="Lucida Sans Unicode" panose="020B0602030504020204" pitchFamily="34" charset="0"/>
                          <a:cs typeface="Lucida Sans Unicode" panose="020B0602030504020204" pitchFamily="34" charset="0"/>
                        </a:rPr>
                        <a:t>2021</a:t>
                      </a:r>
                      <a:endParaRPr lang="de-DE" sz="1200">
                        <a:effectLst/>
                        <a:latin typeface="Lucida Sans Unicode" panose="020B0602030504020204" pitchFamily="34" charset="0"/>
                        <a:ea typeface="Calibri" panose="020F0502020204030204" pitchFamily="34" charset="0"/>
                        <a:cs typeface="Lucida Sans Unicode" panose="020B0602030504020204" pitchFamily="34" charset="0"/>
                      </a:endParaRPr>
                    </a:p>
                  </a:txBody>
                  <a:tcPr marL="68580" marR="68580" marT="0" marB="0" anchor="ctr"/>
                </a:tc>
                <a:tc>
                  <a:txBody>
                    <a:bodyPr/>
                    <a:lstStyle/>
                    <a:p>
                      <a:pPr algn="l">
                        <a:lnSpc>
                          <a:spcPct val="150000"/>
                        </a:lnSpc>
                        <a:spcBef>
                          <a:spcPts val="600"/>
                        </a:spcBef>
                        <a:spcAft>
                          <a:spcPts val="600"/>
                        </a:spcAft>
                      </a:pPr>
                      <a:r>
                        <a:rPr lang="de-DE" sz="1200" dirty="0">
                          <a:effectLst/>
                          <a:latin typeface="Lucida Sans Unicode" panose="020B0602030504020204" pitchFamily="34" charset="0"/>
                          <a:cs typeface="Lucida Sans Unicode" panose="020B0602030504020204" pitchFamily="34" charset="0"/>
                        </a:rPr>
                        <a:t>Regionalmanagement Burgenland GmbH – Pakt für Beschäftigung</a:t>
                      </a:r>
                      <a:endParaRPr lang="de-DE" sz="1200" dirty="0">
                        <a:effectLst/>
                        <a:latin typeface="Lucida Sans Unicode" panose="020B0602030504020204" pitchFamily="34" charset="0"/>
                        <a:ea typeface="Calibri" panose="020F0502020204030204" pitchFamily="34" charset="0"/>
                        <a:cs typeface="Lucida Sans Unicode" panose="020B0602030504020204" pitchFamily="34" charset="0"/>
                      </a:endParaRPr>
                    </a:p>
                  </a:txBody>
                  <a:tcPr marL="68580" marR="68580" marT="0" marB="0" anchor="ctr"/>
                </a:tc>
                <a:tc>
                  <a:txBody>
                    <a:bodyPr/>
                    <a:lstStyle/>
                    <a:p>
                      <a:pPr algn="ctr">
                        <a:lnSpc>
                          <a:spcPct val="150000"/>
                        </a:lnSpc>
                        <a:spcBef>
                          <a:spcPts val="600"/>
                        </a:spcBef>
                        <a:spcAft>
                          <a:spcPts val="600"/>
                        </a:spcAft>
                      </a:pPr>
                      <a:r>
                        <a:rPr lang="de-DE" sz="1200">
                          <a:effectLst/>
                          <a:latin typeface="Lucida Sans Unicode" panose="020B0602030504020204" pitchFamily="34" charset="0"/>
                          <a:cs typeface="Lucida Sans Unicode" panose="020B0602030504020204" pitchFamily="34" charset="0"/>
                        </a:rPr>
                        <a:t>2030</a:t>
                      </a:r>
                      <a:endParaRPr lang="de-DE" sz="1200">
                        <a:effectLst/>
                        <a:latin typeface="Lucida Sans Unicode" panose="020B0602030504020204" pitchFamily="34" charset="0"/>
                        <a:ea typeface="Calibri" panose="020F0502020204030204" pitchFamily="34" charset="0"/>
                        <a:cs typeface="Lucida Sans Unicode" panose="020B0602030504020204" pitchFamily="34" charset="0"/>
                      </a:endParaRPr>
                    </a:p>
                  </a:txBody>
                  <a:tcPr marL="68580" marR="68580" marT="0" marB="0" anchor="ctr"/>
                </a:tc>
                <a:extLst>
                  <a:ext uri="{0D108BD9-81ED-4DB2-BD59-A6C34878D82A}">
                    <a16:rowId xmlns:a16="http://schemas.microsoft.com/office/drawing/2014/main" val="4063786926"/>
                  </a:ext>
                </a:extLst>
              </a:tr>
              <a:tr h="0">
                <a:tc>
                  <a:txBody>
                    <a:bodyPr/>
                    <a:lstStyle/>
                    <a:p>
                      <a:pPr algn="l">
                        <a:lnSpc>
                          <a:spcPct val="150000"/>
                        </a:lnSpc>
                        <a:spcBef>
                          <a:spcPts val="600"/>
                        </a:spcBef>
                        <a:spcAft>
                          <a:spcPts val="600"/>
                        </a:spcAft>
                      </a:pPr>
                      <a:r>
                        <a:rPr lang="de-DE" sz="1200" dirty="0">
                          <a:effectLst/>
                          <a:latin typeface="Lucida Sans Unicode" panose="020B0602030504020204" pitchFamily="34" charset="0"/>
                          <a:cs typeface="Lucida Sans Unicode" panose="020B0602030504020204" pitchFamily="34" charset="0"/>
                        </a:rPr>
                        <a:t>MTD-Prognose für Österreich</a:t>
                      </a:r>
                      <a:endParaRPr lang="de-DE" sz="1200" dirty="0">
                        <a:effectLst/>
                        <a:latin typeface="Lucida Sans Unicode" panose="020B0602030504020204" pitchFamily="34" charset="0"/>
                        <a:ea typeface="Calibri" panose="020F0502020204030204" pitchFamily="34" charset="0"/>
                        <a:cs typeface="Lucida Sans Unicode" panose="020B0602030504020204" pitchFamily="34" charset="0"/>
                      </a:endParaRPr>
                    </a:p>
                  </a:txBody>
                  <a:tcPr marL="68580" marR="68580" marT="0" marB="0" anchor="ctr"/>
                </a:tc>
                <a:tc>
                  <a:txBody>
                    <a:bodyPr/>
                    <a:lstStyle/>
                    <a:p>
                      <a:pPr algn="l">
                        <a:lnSpc>
                          <a:spcPct val="150000"/>
                        </a:lnSpc>
                        <a:spcBef>
                          <a:spcPts val="600"/>
                        </a:spcBef>
                        <a:spcAft>
                          <a:spcPts val="600"/>
                        </a:spcAft>
                      </a:pPr>
                      <a:r>
                        <a:rPr lang="de-DE" sz="1200">
                          <a:effectLst/>
                          <a:latin typeface="Lucida Sans Unicode" panose="020B0602030504020204" pitchFamily="34" charset="0"/>
                          <a:cs typeface="Lucida Sans Unicode" panose="020B0602030504020204" pitchFamily="34" charset="0"/>
                        </a:rPr>
                        <a:t>2020</a:t>
                      </a:r>
                      <a:endParaRPr lang="de-DE" sz="1200">
                        <a:effectLst/>
                        <a:latin typeface="Lucida Sans Unicode" panose="020B0602030504020204" pitchFamily="34" charset="0"/>
                        <a:ea typeface="Calibri" panose="020F0502020204030204" pitchFamily="34" charset="0"/>
                        <a:cs typeface="Lucida Sans Unicode" panose="020B0602030504020204" pitchFamily="34" charset="0"/>
                      </a:endParaRPr>
                    </a:p>
                  </a:txBody>
                  <a:tcPr marL="68580" marR="68580" marT="0" marB="0" anchor="ctr"/>
                </a:tc>
                <a:tc>
                  <a:txBody>
                    <a:bodyPr/>
                    <a:lstStyle/>
                    <a:p>
                      <a:pPr algn="l">
                        <a:lnSpc>
                          <a:spcPct val="150000"/>
                        </a:lnSpc>
                        <a:spcBef>
                          <a:spcPts val="600"/>
                        </a:spcBef>
                        <a:spcAft>
                          <a:spcPts val="600"/>
                        </a:spcAft>
                      </a:pPr>
                      <a:r>
                        <a:rPr lang="de-DE" sz="1200">
                          <a:effectLst/>
                          <a:latin typeface="Lucida Sans Unicode" panose="020B0602030504020204" pitchFamily="34" charset="0"/>
                          <a:cs typeface="Lucida Sans Unicode" panose="020B0602030504020204" pitchFamily="34" charset="0"/>
                        </a:rPr>
                        <a:t>Arbeiterkammer Wien</a:t>
                      </a:r>
                      <a:endParaRPr lang="de-DE" sz="1200">
                        <a:effectLst/>
                        <a:latin typeface="Lucida Sans Unicode" panose="020B0602030504020204" pitchFamily="34" charset="0"/>
                        <a:ea typeface="Calibri" panose="020F0502020204030204" pitchFamily="34" charset="0"/>
                        <a:cs typeface="Lucida Sans Unicode" panose="020B0602030504020204" pitchFamily="34" charset="0"/>
                      </a:endParaRPr>
                    </a:p>
                  </a:txBody>
                  <a:tcPr marL="68580" marR="68580" marT="0" marB="0" anchor="ctr"/>
                </a:tc>
                <a:tc>
                  <a:txBody>
                    <a:bodyPr/>
                    <a:lstStyle/>
                    <a:p>
                      <a:pPr algn="ctr">
                        <a:lnSpc>
                          <a:spcPct val="150000"/>
                        </a:lnSpc>
                        <a:spcBef>
                          <a:spcPts val="600"/>
                        </a:spcBef>
                        <a:spcAft>
                          <a:spcPts val="600"/>
                        </a:spcAft>
                      </a:pPr>
                      <a:r>
                        <a:rPr lang="de-DE" sz="1200" dirty="0">
                          <a:effectLst/>
                          <a:latin typeface="Lucida Sans Unicode" panose="020B0602030504020204" pitchFamily="34" charset="0"/>
                          <a:cs typeface="Lucida Sans Unicode" panose="020B0602030504020204" pitchFamily="34" charset="0"/>
                        </a:rPr>
                        <a:t>2030</a:t>
                      </a:r>
                      <a:br>
                        <a:rPr lang="de-DE" sz="1200" dirty="0">
                          <a:effectLst/>
                          <a:latin typeface="Lucida Sans Unicode" panose="020B0602030504020204" pitchFamily="34" charset="0"/>
                          <a:cs typeface="Lucida Sans Unicode" panose="020B0602030504020204" pitchFamily="34" charset="0"/>
                        </a:rPr>
                      </a:br>
                      <a:r>
                        <a:rPr lang="de-DE" sz="1200" u="sng" dirty="0">
                          <a:effectLst/>
                          <a:latin typeface="Lucida Sans Unicode" panose="020B0602030504020204" pitchFamily="34" charset="0"/>
                          <a:cs typeface="Lucida Sans Unicode" panose="020B0602030504020204" pitchFamily="34" charset="0"/>
                          <a:hlinkClick r:id="rId2"/>
                        </a:rPr>
                        <a:t>https://jasmin.goeg.at/1789/</a:t>
                      </a:r>
                      <a:endParaRPr lang="de-DE" sz="1200" dirty="0">
                        <a:effectLst/>
                        <a:latin typeface="Lucida Sans Unicode" panose="020B0602030504020204" pitchFamily="34" charset="0"/>
                        <a:ea typeface="Calibri" panose="020F0502020204030204" pitchFamily="34" charset="0"/>
                        <a:cs typeface="Lucida Sans Unicode" panose="020B0602030504020204" pitchFamily="34" charset="0"/>
                      </a:endParaRPr>
                    </a:p>
                  </a:txBody>
                  <a:tcPr marL="68580" marR="68580" marT="0" marB="0" anchor="ctr"/>
                </a:tc>
                <a:extLst>
                  <a:ext uri="{0D108BD9-81ED-4DB2-BD59-A6C34878D82A}">
                    <a16:rowId xmlns:a16="http://schemas.microsoft.com/office/drawing/2014/main" val="3550894120"/>
                  </a:ext>
                </a:extLst>
              </a:tr>
              <a:tr h="0">
                <a:tc>
                  <a:txBody>
                    <a:bodyPr/>
                    <a:lstStyle/>
                    <a:p>
                      <a:pPr algn="l">
                        <a:lnSpc>
                          <a:spcPct val="150000"/>
                        </a:lnSpc>
                        <a:spcBef>
                          <a:spcPts val="600"/>
                        </a:spcBef>
                        <a:spcAft>
                          <a:spcPts val="600"/>
                        </a:spcAft>
                      </a:pPr>
                      <a:r>
                        <a:rPr lang="de-DE" sz="1200" dirty="0">
                          <a:effectLst/>
                          <a:latin typeface="Lucida Sans Unicode" panose="020B0602030504020204" pitchFamily="34" charset="0"/>
                          <a:cs typeface="Lucida Sans Unicode" panose="020B0602030504020204" pitchFamily="34" charset="0"/>
                        </a:rPr>
                        <a:t>Langzeitpflege Wien</a:t>
                      </a:r>
                    </a:p>
                  </a:txBody>
                  <a:tcPr marL="68580" marR="68580" marT="0" marB="0" anchor="ctr"/>
                </a:tc>
                <a:tc>
                  <a:txBody>
                    <a:bodyPr/>
                    <a:lstStyle/>
                    <a:p>
                      <a:pPr algn="l">
                        <a:lnSpc>
                          <a:spcPct val="150000"/>
                        </a:lnSpc>
                        <a:spcBef>
                          <a:spcPts val="600"/>
                        </a:spcBef>
                        <a:spcAft>
                          <a:spcPts val="600"/>
                        </a:spcAft>
                      </a:pPr>
                      <a:r>
                        <a:rPr lang="de-DE" sz="1200" dirty="0">
                          <a:effectLst/>
                          <a:latin typeface="Lucida Sans Unicode" panose="020B0602030504020204" pitchFamily="34" charset="0"/>
                          <a:cs typeface="Lucida Sans Unicode" panose="020B0602030504020204" pitchFamily="34" charset="0"/>
                        </a:rPr>
                        <a:t>2019</a:t>
                      </a:r>
                      <a:endParaRPr lang="de-DE" sz="1200" dirty="0">
                        <a:effectLst/>
                        <a:latin typeface="Lucida Sans Unicode" panose="020B0602030504020204" pitchFamily="34" charset="0"/>
                        <a:ea typeface="Calibri" panose="020F0502020204030204" pitchFamily="34" charset="0"/>
                        <a:cs typeface="Lucida Sans Unicode" panose="020B0602030504020204" pitchFamily="34" charset="0"/>
                      </a:endParaRPr>
                    </a:p>
                  </a:txBody>
                  <a:tcPr marL="68580" marR="68580" marT="0" marB="0" anchor="ctr"/>
                </a:tc>
                <a:tc>
                  <a:txBody>
                    <a:bodyPr/>
                    <a:lstStyle/>
                    <a:p>
                      <a:pPr algn="l">
                        <a:lnSpc>
                          <a:spcPct val="150000"/>
                        </a:lnSpc>
                        <a:spcBef>
                          <a:spcPts val="600"/>
                        </a:spcBef>
                        <a:spcAft>
                          <a:spcPts val="600"/>
                        </a:spcAft>
                      </a:pPr>
                      <a:r>
                        <a:rPr lang="de-DE" sz="1200">
                          <a:effectLst/>
                          <a:latin typeface="Lucida Sans Unicode" panose="020B0602030504020204" pitchFamily="34" charset="0"/>
                          <a:cs typeface="Lucida Sans Unicode" panose="020B0602030504020204" pitchFamily="34" charset="0"/>
                        </a:rPr>
                        <a:t>Dachverband Wiener Sozialeinrichtungen und Fonds Soziales Wien</a:t>
                      </a:r>
                      <a:endParaRPr lang="de-DE" sz="1200">
                        <a:effectLst/>
                        <a:latin typeface="Lucida Sans Unicode" panose="020B0602030504020204" pitchFamily="34" charset="0"/>
                        <a:ea typeface="Calibri" panose="020F0502020204030204" pitchFamily="34" charset="0"/>
                        <a:cs typeface="Lucida Sans Unicode" panose="020B0602030504020204" pitchFamily="34" charset="0"/>
                      </a:endParaRPr>
                    </a:p>
                  </a:txBody>
                  <a:tcPr marL="68580" marR="68580" marT="0" marB="0" anchor="ctr"/>
                </a:tc>
                <a:tc>
                  <a:txBody>
                    <a:bodyPr/>
                    <a:lstStyle/>
                    <a:p>
                      <a:pPr algn="ctr">
                        <a:lnSpc>
                          <a:spcPct val="150000"/>
                        </a:lnSpc>
                        <a:spcBef>
                          <a:spcPts val="600"/>
                        </a:spcBef>
                        <a:spcAft>
                          <a:spcPts val="600"/>
                        </a:spcAft>
                      </a:pPr>
                      <a:r>
                        <a:rPr lang="de-DE" sz="1200" dirty="0">
                          <a:effectLst/>
                          <a:latin typeface="Lucida Sans Unicode" panose="020B0602030504020204" pitchFamily="34" charset="0"/>
                          <a:cs typeface="Lucida Sans Unicode" panose="020B0602030504020204" pitchFamily="34" charset="0"/>
                        </a:rPr>
                        <a:t>2030</a:t>
                      </a:r>
                      <a:endParaRPr lang="de-DE" sz="1200" dirty="0">
                        <a:effectLst/>
                        <a:latin typeface="Lucida Sans Unicode" panose="020B0602030504020204" pitchFamily="34" charset="0"/>
                        <a:ea typeface="Calibri" panose="020F0502020204030204" pitchFamily="34" charset="0"/>
                        <a:cs typeface="Lucida Sans Unicode" panose="020B0602030504020204" pitchFamily="34" charset="0"/>
                      </a:endParaRPr>
                    </a:p>
                  </a:txBody>
                  <a:tcPr marL="68580" marR="68580" marT="0" marB="0" anchor="ctr"/>
                </a:tc>
                <a:extLst>
                  <a:ext uri="{0D108BD9-81ED-4DB2-BD59-A6C34878D82A}">
                    <a16:rowId xmlns:a16="http://schemas.microsoft.com/office/drawing/2014/main" val="2648552260"/>
                  </a:ext>
                </a:extLst>
              </a:tr>
              <a:tr h="0">
                <a:tc>
                  <a:txBody>
                    <a:bodyPr/>
                    <a:lstStyle/>
                    <a:p>
                      <a:pPr algn="l">
                        <a:lnSpc>
                          <a:spcPct val="150000"/>
                        </a:lnSpc>
                        <a:spcBef>
                          <a:spcPts val="600"/>
                        </a:spcBef>
                        <a:spcAft>
                          <a:spcPts val="600"/>
                        </a:spcAft>
                      </a:pPr>
                      <a:r>
                        <a:rPr lang="de-DE" sz="1200" dirty="0">
                          <a:effectLst/>
                          <a:latin typeface="Lucida Sans Unicode" panose="020B0602030504020204" pitchFamily="34" charset="0"/>
                          <a:ea typeface="Calibri" panose="020F0502020204030204" pitchFamily="34" charset="0"/>
                          <a:cs typeface="Lucida Sans Unicode" panose="020B0602030504020204" pitchFamily="34" charset="0"/>
                        </a:rPr>
                        <a:t>Personalbedarfsprognose Österreich</a:t>
                      </a:r>
                    </a:p>
                  </a:txBody>
                  <a:tcPr marL="68580" marR="68580" marT="0" marB="0" anchor="ctr"/>
                </a:tc>
                <a:tc>
                  <a:txBody>
                    <a:bodyPr/>
                    <a:lstStyle/>
                    <a:p>
                      <a:pPr algn="l">
                        <a:lnSpc>
                          <a:spcPct val="150000"/>
                        </a:lnSpc>
                        <a:spcBef>
                          <a:spcPts val="600"/>
                        </a:spcBef>
                        <a:spcAft>
                          <a:spcPts val="600"/>
                        </a:spcAft>
                      </a:pPr>
                      <a:r>
                        <a:rPr lang="de-DE" sz="1200" dirty="0">
                          <a:effectLst/>
                          <a:latin typeface="Lucida Sans Unicode" panose="020B0602030504020204" pitchFamily="34" charset="0"/>
                          <a:ea typeface="Calibri" panose="020F0502020204030204" pitchFamily="34" charset="0"/>
                          <a:cs typeface="Lucida Sans Unicode" panose="020B0602030504020204" pitchFamily="34" charset="0"/>
                        </a:rPr>
                        <a:t>2019</a:t>
                      </a:r>
                    </a:p>
                  </a:txBody>
                  <a:tcPr marL="68580" marR="68580" marT="0" marB="0" anchor="ctr"/>
                </a:tc>
                <a:tc>
                  <a:txBody>
                    <a:bodyPr/>
                    <a:lstStyle/>
                    <a:p>
                      <a:pPr algn="l">
                        <a:lnSpc>
                          <a:spcPct val="150000"/>
                        </a:lnSpc>
                        <a:spcBef>
                          <a:spcPts val="600"/>
                        </a:spcBef>
                        <a:spcAft>
                          <a:spcPts val="600"/>
                        </a:spcAft>
                      </a:pPr>
                      <a:r>
                        <a:rPr lang="de-DE" sz="1200" dirty="0">
                          <a:effectLst/>
                          <a:latin typeface="Lucida Sans Unicode" panose="020B0602030504020204" pitchFamily="34" charset="0"/>
                          <a:ea typeface="Calibri" panose="020F0502020204030204" pitchFamily="34" charset="0"/>
                          <a:cs typeface="Lucida Sans Unicode" panose="020B0602030504020204" pitchFamily="34" charset="0"/>
                        </a:rPr>
                        <a:t>BMSGPK</a:t>
                      </a:r>
                    </a:p>
                  </a:txBody>
                  <a:tcPr marL="68580" marR="68580" marT="0" marB="0" anchor="ctr"/>
                </a:tc>
                <a:tc>
                  <a:txBody>
                    <a:bodyPr/>
                    <a:lstStyle/>
                    <a:p>
                      <a:pPr algn="r"/>
                      <a:r>
                        <a:rPr lang="de-DE" sz="1200" kern="1200" dirty="0">
                          <a:solidFill>
                            <a:schemeClr val="dk1"/>
                          </a:solidFill>
                          <a:effectLst/>
                          <a:latin typeface="Lucida Sans Unicode" panose="020B0602030504020204" pitchFamily="34" charset="0"/>
                          <a:ea typeface="+mn-ea"/>
                          <a:cs typeface="Lucida Sans Unicode" panose="020B0602030504020204" pitchFamily="34" charset="0"/>
                          <a:hlinkClick r:id="rId3">
                            <a:extLst>
                              <a:ext uri="{A12FA001-AC4F-418D-AE19-62706E023703}">
                                <ahyp:hlinkClr xmlns:ahyp="http://schemas.microsoft.com/office/drawing/2018/hyperlinkcolor" val="tx"/>
                              </a:ext>
                            </a:extLst>
                          </a:hlinkClick>
                        </a:rPr>
                        <a:t>2030</a:t>
                      </a:r>
                      <a:br>
                        <a:rPr lang="de-DE" sz="1200" kern="1200" dirty="0">
                          <a:solidFill>
                            <a:schemeClr val="dk1"/>
                          </a:solidFill>
                          <a:effectLst/>
                          <a:latin typeface="Lucida Sans Unicode" panose="020B0602030504020204" pitchFamily="34" charset="0"/>
                          <a:ea typeface="+mn-ea"/>
                          <a:cs typeface="Lucida Sans Unicode" panose="020B0602030504020204" pitchFamily="34" charset="0"/>
                          <a:hlinkClick r:id="rId3">
                            <a:extLst>
                              <a:ext uri="{A12FA001-AC4F-418D-AE19-62706E023703}">
                                <ahyp:hlinkClr xmlns:ahyp="http://schemas.microsoft.com/office/drawing/2018/hyperlinkcolor" val="tx"/>
                              </a:ext>
                            </a:extLst>
                          </a:hlinkClick>
                        </a:rPr>
                      </a:br>
                      <a:r>
                        <a:rPr lang="de-DE" sz="1200" kern="1200" dirty="0">
                          <a:solidFill>
                            <a:schemeClr val="dk1"/>
                          </a:solidFill>
                          <a:effectLst/>
                          <a:latin typeface="Lucida Sans Unicode" panose="020B0602030504020204" pitchFamily="34" charset="0"/>
                          <a:ea typeface="+mn-ea"/>
                          <a:cs typeface="Lucida Sans Unicode" panose="020B0602030504020204" pitchFamily="34" charset="0"/>
                          <a:hlinkClick r:id="rId3">
                            <a:extLst>
                              <a:ext uri="{A12FA001-AC4F-418D-AE19-62706E023703}">
                                <ahyp:hlinkClr xmlns:ahyp="http://schemas.microsoft.com/office/drawing/2018/hyperlinkcolor" val="tx"/>
                              </a:ext>
                            </a:extLst>
                          </a:hlinkClick>
                        </a:rPr>
                        <a:t>https://jasmin.goeg.at/id/eprint/1080</a:t>
                      </a:r>
                      <a:endParaRPr lang="de-DE" sz="1200" kern="1200" dirty="0">
                        <a:solidFill>
                          <a:schemeClr val="dk1"/>
                        </a:solidFill>
                        <a:effectLst/>
                        <a:latin typeface="Lucida Sans Unicode" panose="020B0602030504020204" pitchFamily="34" charset="0"/>
                        <a:ea typeface="+mn-ea"/>
                        <a:cs typeface="Lucida Sans Unicode" panose="020B0602030504020204" pitchFamily="34" charset="0"/>
                      </a:endParaRPr>
                    </a:p>
                  </a:txBody>
                  <a:tcPr/>
                </a:tc>
                <a:extLst>
                  <a:ext uri="{0D108BD9-81ED-4DB2-BD59-A6C34878D82A}">
                    <a16:rowId xmlns:a16="http://schemas.microsoft.com/office/drawing/2014/main" val="2007510808"/>
                  </a:ext>
                </a:extLst>
              </a:tr>
              <a:tr h="0">
                <a:tc>
                  <a:txBody>
                    <a:bodyPr/>
                    <a:lstStyle/>
                    <a:p>
                      <a:pPr algn="l">
                        <a:lnSpc>
                          <a:spcPct val="150000"/>
                        </a:lnSpc>
                        <a:spcBef>
                          <a:spcPts val="600"/>
                        </a:spcBef>
                        <a:spcAft>
                          <a:spcPts val="600"/>
                        </a:spcAft>
                      </a:pPr>
                      <a:r>
                        <a:rPr lang="de-DE" sz="1200" dirty="0">
                          <a:effectLst/>
                          <a:latin typeface="Lucida Sans Unicode" panose="020B0602030504020204" pitchFamily="34" charset="0"/>
                          <a:cs typeface="Lucida Sans Unicode" panose="020B0602030504020204" pitchFamily="34" charset="0"/>
                        </a:rPr>
                        <a:t>Vorarlberg + laufendes Monitoring</a:t>
                      </a:r>
                      <a:endParaRPr lang="de-DE" sz="1200" dirty="0">
                        <a:effectLst/>
                        <a:latin typeface="Lucida Sans Unicode" panose="020B0602030504020204" pitchFamily="34" charset="0"/>
                        <a:ea typeface="Calibri" panose="020F0502020204030204" pitchFamily="34" charset="0"/>
                        <a:cs typeface="Lucida Sans Unicode" panose="020B0602030504020204" pitchFamily="34" charset="0"/>
                      </a:endParaRPr>
                    </a:p>
                  </a:txBody>
                  <a:tcPr marL="68580" marR="68580" marT="0" marB="0" anchor="ctr"/>
                </a:tc>
                <a:tc>
                  <a:txBody>
                    <a:bodyPr/>
                    <a:lstStyle/>
                    <a:p>
                      <a:pPr algn="l">
                        <a:lnSpc>
                          <a:spcPct val="150000"/>
                        </a:lnSpc>
                        <a:spcBef>
                          <a:spcPts val="600"/>
                        </a:spcBef>
                        <a:spcAft>
                          <a:spcPts val="600"/>
                        </a:spcAft>
                      </a:pPr>
                      <a:r>
                        <a:rPr lang="de-DE" sz="1200" dirty="0">
                          <a:effectLst/>
                          <a:latin typeface="Lucida Sans Unicode" panose="020B0602030504020204" pitchFamily="34" charset="0"/>
                          <a:cs typeface="Lucida Sans Unicode" panose="020B0602030504020204" pitchFamily="34" charset="0"/>
                        </a:rPr>
                        <a:t>2017, 2021</a:t>
                      </a:r>
                      <a:endParaRPr lang="de-DE" sz="1200" dirty="0">
                        <a:effectLst/>
                        <a:latin typeface="Lucida Sans Unicode" panose="020B0602030504020204" pitchFamily="34" charset="0"/>
                        <a:ea typeface="Calibri" panose="020F0502020204030204" pitchFamily="34" charset="0"/>
                        <a:cs typeface="Lucida Sans Unicode" panose="020B0602030504020204" pitchFamily="34" charset="0"/>
                      </a:endParaRPr>
                    </a:p>
                  </a:txBody>
                  <a:tcPr marL="68580" marR="68580" marT="0" marB="0" anchor="ctr"/>
                </a:tc>
                <a:tc>
                  <a:txBody>
                    <a:bodyPr/>
                    <a:lstStyle/>
                    <a:p>
                      <a:pPr algn="l">
                        <a:lnSpc>
                          <a:spcPct val="150000"/>
                        </a:lnSpc>
                        <a:spcBef>
                          <a:spcPts val="600"/>
                        </a:spcBef>
                        <a:spcAft>
                          <a:spcPts val="600"/>
                        </a:spcAft>
                      </a:pPr>
                      <a:r>
                        <a:rPr lang="de-DE" sz="1200" dirty="0">
                          <a:effectLst/>
                          <a:latin typeface="Lucida Sans Unicode" panose="020B0602030504020204" pitchFamily="34" charset="0"/>
                          <a:cs typeface="Lucida Sans Unicode" panose="020B0602030504020204" pitchFamily="34" charset="0"/>
                        </a:rPr>
                        <a:t>Amt der Vorarlberger Landesregierung</a:t>
                      </a:r>
                      <a:endParaRPr lang="de-DE" sz="1200" dirty="0">
                        <a:effectLst/>
                        <a:latin typeface="Lucida Sans Unicode" panose="020B0602030504020204" pitchFamily="34" charset="0"/>
                        <a:ea typeface="Calibri" panose="020F0502020204030204" pitchFamily="34" charset="0"/>
                        <a:cs typeface="Lucida Sans Unicode" panose="020B0602030504020204" pitchFamily="34" charset="0"/>
                      </a:endParaRPr>
                    </a:p>
                  </a:txBody>
                  <a:tcPr marL="68580" marR="68580" marT="0" marB="0" anchor="ctr"/>
                </a:tc>
                <a:tc>
                  <a:txBody>
                    <a:bodyPr/>
                    <a:lstStyle/>
                    <a:p>
                      <a:pPr algn="ctr">
                        <a:lnSpc>
                          <a:spcPct val="150000"/>
                        </a:lnSpc>
                        <a:spcBef>
                          <a:spcPts val="600"/>
                        </a:spcBef>
                        <a:spcAft>
                          <a:spcPts val="600"/>
                        </a:spcAft>
                      </a:pPr>
                      <a:r>
                        <a:rPr lang="de-DE" sz="1200" dirty="0">
                          <a:effectLst/>
                          <a:latin typeface="Lucida Sans Unicode" panose="020B0602030504020204" pitchFamily="34" charset="0"/>
                          <a:cs typeface="Lucida Sans Unicode" panose="020B0602030504020204" pitchFamily="34" charset="0"/>
                        </a:rPr>
                        <a:t>2030/2032</a:t>
                      </a:r>
                      <a:br>
                        <a:rPr lang="de-DE" sz="1200" dirty="0">
                          <a:effectLst/>
                          <a:latin typeface="Lucida Sans Unicode" panose="020B0602030504020204" pitchFamily="34" charset="0"/>
                          <a:cs typeface="Lucida Sans Unicode" panose="020B0602030504020204" pitchFamily="34" charset="0"/>
                        </a:rPr>
                      </a:br>
                      <a:r>
                        <a:rPr lang="de-DE" sz="1200" u="sng" dirty="0">
                          <a:effectLst/>
                          <a:latin typeface="Lucida Sans Unicode" panose="020B0602030504020204" pitchFamily="34" charset="0"/>
                          <a:cs typeface="Lucida Sans Unicode" panose="020B0602030504020204" pitchFamily="34" charset="0"/>
                          <a:hlinkClick r:id="rId4"/>
                        </a:rPr>
                        <a:t>https://jasmin.goeg.at/305/</a:t>
                      </a:r>
                      <a:endParaRPr lang="de-DE" sz="1200" dirty="0">
                        <a:effectLst/>
                        <a:latin typeface="Lucida Sans Unicode" panose="020B0602030504020204" pitchFamily="34" charset="0"/>
                        <a:ea typeface="Calibri" panose="020F0502020204030204" pitchFamily="34" charset="0"/>
                        <a:cs typeface="Lucida Sans Unicode" panose="020B0602030504020204" pitchFamily="34" charset="0"/>
                      </a:endParaRPr>
                    </a:p>
                  </a:txBody>
                  <a:tcPr marL="68580" marR="68580" marT="0" marB="0" anchor="ctr"/>
                </a:tc>
                <a:extLst>
                  <a:ext uri="{0D108BD9-81ED-4DB2-BD59-A6C34878D82A}">
                    <a16:rowId xmlns:a16="http://schemas.microsoft.com/office/drawing/2014/main" val="2677705219"/>
                  </a:ext>
                </a:extLst>
              </a:tr>
              <a:tr h="0">
                <a:tc>
                  <a:txBody>
                    <a:bodyPr/>
                    <a:lstStyle/>
                    <a:p>
                      <a:pPr algn="l">
                        <a:lnSpc>
                          <a:spcPct val="150000"/>
                        </a:lnSpc>
                        <a:spcBef>
                          <a:spcPts val="600"/>
                        </a:spcBef>
                        <a:spcAft>
                          <a:spcPts val="600"/>
                        </a:spcAft>
                      </a:pPr>
                      <a:r>
                        <a:rPr lang="de-DE" sz="1200" dirty="0">
                          <a:effectLst/>
                          <a:latin typeface="Lucida Sans Unicode" panose="020B0602030504020204" pitchFamily="34" charset="0"/>
                          <a:cs typeface="Lucida Sans Unicode" panose="020B0602030504020204" pitchFamily="34" charset="0"/>
                        </a:rPr>
                        <a:t>Kärnten Pflege + Update</a:t>
                      </a:r>
                      <a:endParaRPr lang="de-DE" sz="1200" dirty="0">
                        <a:effectLst/>
                        <a:latin typeface="Lucida Sans Unicode" panose="020B0602030504020204" pitchFamily="34" charset="0"/>
                        <a:ea typeface="Calibri" panose="020F0502020204030204" pitchFamily="34" charset="0"/>
                        <a:cs typeface="Lucida Sans Unicode" panose="020B0602030504020204" pitchFamily="34" charset="0"/>
                      </a:endParaRPr>
                    </a:p>
                  </a:txBody>
                  <a:tcPr marL="68580" marR="68580" marT="0" marB="0" anchor="ctr"/>
                </a:tc>
                <a:tc>
                  <a:txBody>
                    <a:bodyPr/>
                    <a:lstStyle/>
                    <a:p>
                      <a:pPr algn="l">
                        <a:lnSpc>
                          <a:spcPct val="150000"/>
                        </a:lnSpc>
                        <a:spcBef>
                          <a:spcPts val="600"/>
                        </a:spcBef>
                        <a:spcAft>
                          <a:spcPts val="600"/>
                        </a:spcAft>
                      </a:pPr>
                      <a:r>
                        <a:rPr lang="de-DE" sz="1200" dirty="0">
                          <a:effectLst/>
                          <a:latin typeface="Lucida Sans Unicode" panose="020B0602030504020204" pitchFamily="34" charset="0"/>
                          <a:cs typeface="Lucida Sans Unicode" panose="020B0602030504020204" pitchFamily="34" charset="0"/>
                        </a:rPr>
                        <a:t>2014</a:t>
                      </a:r>
                      <a:br>
                        <a:rPr lang="de-DE" sz="1200" dirty="0">
                          <a:effectLst/>
                          <a:latin typeface="Lucida Sans Unicode" panose="020B0602030504020204" pitchFamily="34" charset="0"/>
                          <a:cs typeface="Lucida Sans Unicode" panose="020B0602030504020204" pitchFamily="34" charset="0"/>
                        </a:rPr>
                      </a:br>
                      <a:r>
                        <a:rPr lang="de-DE" sz="1200" dirty="0">
                          <a:effectLst/>
                          <a:latin typeface="Lucida Sans Unicode" panose="020B0602030504020204" pitchFamily="34" charset="0"/>
                          <a:cs typeface="Lucida Sans Unicode" panose="020B0602030504020204" pitchFamily="34" charset="0"/>
                        </a:rPr>
                        <a:t>2021</a:t>
                      </a:r>
                      <a:endParaRPr lang="de-DE" sz="1200" dirty="0">
                        <a:effectLst/>
                        <a:latin typeface="Lucida Sans Unicode" panose="020B0602030504020204" pitchFamily="34" charset="0"/>
                        <a:ea typeface="Calibri" panose="020F0502020204030204" pitchFamily="34" charset="0"/>
                        <a:cs typeface="Lucida Sans Unicode" panose="020B0602030504020204" pitchFamily="34" charset="0"/>
                      </a:endParaRPr>
                    </a:p>
                  </a:txBody>
                  <a:tcPr marL="68580" marR="68580" marT="0" marB="0" anchor="ctr"/>
                </a:tc>
                <a:tc>
                  <a:txBody>
                    <a:bodyPr/>
                    <a:lstStyle/>
                    <a:p>
                      <a:pPr algn="l">
                        <a:lnSpc>
                          <a:spcPct val="150000"/>
                        </a:lnSpc>
                        <a:spcBef>
                          <a:spcPts val="600"/>
                        </a:spcBef>
                        <a:spcAft>
                          <a:spcPts val="600"/>
                        </a:spcAft>
                      </a:pPr>
                      <a:r>
                        <a:rPr lang="de-DE" sz="1200" dirty="0">
                          <a:effectLst/>
                          <a:latin typeface="Lucida Sans Unicode" panose="020B0602030504020204" pitchFamily="34" charset="0"/>
                          <a:cs typeface="Lucida Sans Unicode" panose="020B0602030504020204" pitchFamily="34" charset="0"/>
                        </a:rPr>
                        <a:t>Amt der Kärntner Landesregierung</a:t>
                      </a:r>
                      <a:endParaRPr lang="de-DE" sz="1200" dirty="0">
                        <a:effectLst/>
                        <a:latin typeface="Lucida Sans Unicode" panose="020B0602030504020204" pitchFamily="34" charset="0"/>
                        <a:ea typeface="Calibri" panose="020F0502020204030204" pitchFamily="34" charset="0"/>
                        <a:cs typeface="Lucida Sans Unicode" panose="020B0602030504020204" pitchFamily="34" charset="0"/>
                      </a:endParaRPr>
                    </a:p>
                  </a:txBody>
                  <a:tcPr marL="68580" marR="68580" marT="0" marB="0" anchor="ctr"/>
                </a:tc>
                <a:tc>
                  <a:txBody>
                    <a:bodyPr/>
                    <a:lstStyle/>
                    <a:p>
                      <a:pPr algn="ctr">
                        <a:lnSpc>
                          <a:spcPct val="150000"/>
                        </a:lnSpc>
                        <a:spcBef>
                          <a:spcPts val="600"/>
                        </a:spcBef>
                        <a:spcAft>
                          <a:spcPts val="600"/>
                        </a:spcAft>
                      </a:pPr>
                      <a:r>
                        <a:rPr lang="de-DE" sz="1200" dirty="0">
                          <a:effectLst/>
                          <a:latin typeface="Lucida Sans Unicode" panose="020B0602030504020204" pitchFamily="34" charset="0"/>
                          <a:cs typeface="Lucida Sans Unicode" panose="020B0602030504020204" pitchFamily="34" charset="0"/>
                        </a:rPr>
                        <a:t>2025 + 2030</a:t>
                      </a:r>
                      <a:br>
                        <a:rPr lang="de-DE" sz="1200" dirty="0">
                          <a:effectLst/>
                          <a:latin typeface="Lucida Sans Unicode" panose="020B0602030504020204" pitchFamily="34" charset="0"/>
                          <a:cs typeface="Lucida Sans Unicode" panose="020B0602030504020204" pitchFamily="34" charset="0"/>
                        </a:rPr>
                      </a:br>
                      <a:r>
                        <a:rPr lang="de-DE" sz="1200" u="sng" dirty="0">
                          <a:effectLst/>
                          <a:latin typeface="Lucida Sans Unicode" panose="020B0602030504020204" pitchFamily="34" charset="0"/>
                          <a:cs typeface="Lucida Sans Unicode" panose="020B0602030504020204" pitchFamily="34" charset="0"/>
                          <a:hlinkClick r:id="rId5"/>
                        </a:rPr>
                        <a:t>https://jasmin.goeg.at/1825/</a:t>
                      </a:r>
                      <a:endParaRPr lang="de-DE" sz="1200" dirty="0">
                        <a:effectLst/>
                        <a:latin typeface="Lucida Sans Unicode" panose="020B0602030504020204" pitchFamily="34" charset="0"/>
                        <a:ea typeface="Calibri" panose="020F0502020204030204" pitchFamily="34" charset="0"/>
                        <a:cs typeface="Lucida Sans Unicode" panose="020B0602030504020204" pitchFamily="34" charset="0"/>
                      </a:endParaRPr>
                    </a:p>
                  </a:txBody>
                  <a:tcPr marL="68580" marR="68580" marT="0" marB="0" anchor="ctr"/>
                </a:tc>
                <a:extLst>
                  <a:ext uri="{0D108BD9-81ED-4DB2-BD59-A6C34878D82A}">
                    <a16:rowId xmlns:a16="http://schemas.microsoft.com/office/drawing/2014/main" val="2747736255"/>
                  </a:ext>
                </a:extLst>
              </a:tr>
              <a:tr h="0">
                <a:tc>
                  <a:txBody>
                    <a:bodyPr/>
                    <a:lstStyle/>
                    <a:p>
                      <a:pPr algn="l">
                        <a:lnSpc>
                          <a:spcPct val="150000"/>
                        </a:lnSpc>
                        <a:spcBef>
                          <a:spcPts val="600"/>
                        </a:spcBef>
                        <a:spcAft>
                          <a:spcPts val="600"/>
                        </a:spcAft>
                      </a:pPr>
                      <a:r>
                        <a:rPr lang="de-DE" sz="1200" dirty="0">
                          <a:effectLst/>
                          <a:latin typeface="Lucida Sans Unicode" panose="020B0602030504020204" pitchFamily="34" charset="0"/>
                          <a:cs typeface="Lucida Sans Unicode" panose="020B0602030504020204" pitchFamily="34" charset="0"/>
                        </a:rPr>
                        <a:t>Kärnten MTD</a:t>
                      </a:r>
                      <a:endParaRPr lang="de-DE" sz="1200" dirty="0">
                        <a:effectLst/>
                        <a:latin typeface="Lucida Sans Unicode" panose="020B0602030504020204" pitchFamily="34" charset="0"/>
                        <a:ea typeface="Calibri" panose="020F0502020204030204" pitchFamily="34" charset="0"/>
                        <a:cs typeface="Lucida Sans Unicode" panose="020B0602030504020204" pitchFamily="34" charset="0"/>
                      </a:endParaRPr>
                    </a:p>
                  </a:txBody>
                  <a:tcPr marL="68580" marR="68580" marT="0" marB="0" anchor="ctr"/>
                </a:tc>
                <a:tc>
                  <a:txBody>
                    <a:bodyPr/>
                    <a:lstStyle/>
                    <a:p>
                      <a:pPr algn="l">
                        <a:lnSpc>
                          <a:spcPct val="150000"/>
                        </a:lnSpc>
                        <a:spcBef>
                          <a:spcPts val="600"/>
                        </a:spcBef>
                        <a:spcAft>
                          <a:spcPts val="600"/>
                        </a:spcAft>
                      </a:pPr>
                      <a:r>
                        <a:rPr lang="de-DE" sz="1200">
                          <a:effectLst/>
                          <a:latin typeface="Lucida Sans Unicode" panose="020B0602030504020204" pitchFamily="34" charset="0"/>
                          <a:cs typeface="Lucida Sans Unicode" panose="020B0602030504020204" pitchFamily="34" charset="0"/>
                        </a:rPr>
                        <a:t>2021</a:t>
                      </a:r>
                      <a:endParaRPr lang="de-DE" sz="1200">
                        <a:effectLst/>
                        <a:latin typeface="Lucida Sans Unicode" panose="020B0602030504020204" pitchFamily="34" charset="0"/>
                        <a:ea typeface="Calibri" panose="020F0502020204030204" pitchFamily="34" charset="0"/>
                        <a:cs typeface="Lucida Sans Unicode" panose="020B0602030504020204" pitchFamily="34" charset="0"/>
                      </a:endParaRPr>
                    </a:p>
                  </a:txBody>
                  <a:tcPr marL="68580" marR="68580" marT="0" marB="0" anchor="ctr"/>
                </a:tc>
                <a:tc>
                  <a:txBody>
                    <a:bodyPr/>
                    <a:lstStyle/>
                    <a:p>
                      <a:pPr marL="0" marR="0" lvl="0" indent="0" algn="l" defTabSz="914400" rtl="0" eaLnBrk="1" fontAlgn="auto" latinLnBrk="0" hangingPunct="1">
                        <a:lnSpc>
                          <a:spcPct val="150000"/>
                        </a:lnSpc>
                        <a:spcBef>
                          <a:spcPts val="600"/>
                        </a:spcBef>
                        <a:spcAft>
                          <a:spcPts val="600"/>
                        </a:spcAft>
                        <a:buClrTx/>
                        <a:buSzTx/>
                        <a:buFontTx/>
                        <a:buNone/>
                        <a:tabLst/>
                        <a:defRPr/>
                      </a:pPr>
                      <a:r>
                        <a:rPr lang="de-DE" sz="1200" dirty="0">
                          <a:effectLst/>
                          <a:latin typeface="Lucida Sans Unicode" panose="020B0602030504020204" pitchFamily="34" charset="0"/>
                          <a:cs typeface="Lucida Sans Unicode" panose="020B0602030504020204" pitchFamily="34" charset="0"/>
                        </a:rPr>
                        <a:t> Amt der Kärntner Landesregierung</a:t>
                      </a:r>
                      <a:endParaRPr lang="de-DE" sz="1200" dirty="0">
                        <a:effectLst/>
                        <a:latin typeface="Lucida Sans Unicode" panose="020B0602030504020204" pitchFamily="34" charset="0"/>
                        <a:ea typeface="Calibri" panose="020F0502020204030204" pitchFamily="34" charset="0"/>
                        <a:cs typeface="Lucida Sans Unicode" panose="020B0602030504020204" pitchFamily="34" charset="0"/>
                      </a:endParaRPr>
                    </a:p>
                  </a:txBody>
                  <a:tcPr marL="68580" marR="68580" marT="0" marB="0" anchor="ctr"/>
                </a:tc>
                <a:tc>
                  <a:txBody>
                    <a:bodyPr/>
                    <a:lstStyle/>
                    <a:p>
                      <a:pPr algn="ctr">
                        <a:lnSpc>
                          <a:spcPct val="150000"/>
                        </a:lnSpc>
                        <a:spcBef>
                          <a:spcPts val="600"/>
                        </a:spcBef>
                        <a:spcAft>
                          <a:spcPts val="600"/>
                        </a:spcAft>
                      </a:pPr>
                      <a:r>
                        <a:rPr lang="de-DE" sz="1200">
                          <a:effectLst/>
                          <a:latin typeface="Lucida Sans Unicode" panose="020B0602030504020204" pitchFamily="34" charset="0"/>
                          <a:cs typeface="Lucida Sans Unicode" panose="020B0602030504020204" pitchFamily="34" charset="0"/>
                        </a:rPr>
                        <a:t>2030  </a:t>
                      </a:r>
                      <a:r>
                        <a:rPr lang="de-DE" sz="1200" u="sng">
                          <a:effectLst/>
                          <a:latin typeface="Lucida Sans Unicode" panose="020B0602030504020204" pitchFamily="34" charset="0"/>
                          <a:cs typeface="Lucida Sans Unicode" panose="020B0602030504020204" pitchFamily="34" charset="0"/>
                          <a:hlinkClick r:id="rId5"/>
                        </a:rPr>
                        <a:t>https://jasmin.goeg.at/1825/</a:t>
                      </a:r>
                      <a:endParaRPr lang="de-DE" sz="1200">
                        <a:effectLst/>
                        <a:latin typeface="Lucida Sans Unicode" panose="020B0602030504020204" pitchFamily="34" charset="0"/>
                        <a:ea typeface="Calibri" panose="020F0502020204030204" pitchFamily="34" charset="0"/>
                        <a:cs typeface="Lucida Sans Unicode" panose="020B0602030504020204" pitchFamily="34" charset="0"/>
                      </a:endParaRPr>
                    </a:p>
                  </a:txBody>
                  <a:tcPr marL="68580" marR="68580" marT="0" marB="0" anchor="ctr"/>
                </a:tc>
                <a:extLst>
                  <a:ext uri="{0D108BD9-81ED-4DB2-BD59-A6C34878D82A}">
                    <a16:rowId xmlns:a16="http://schemas.microsoft.com/office/drawing/2014/main" val="289575377"/>
                  </a:ext>
                </a:extLst>
              </a:tr>
              <a:tr h="0">
                <a:tc>
                  <a:txBody>
                    <a:bodyPr/>
                    <a:lstStyle/>
                    <a:p>
                      <a:pPr algn="l">
                        <a:lnSpc>
                          <a:spcPct val="150000"/>
                        </a:lnSpc>
                        <a:spcBef>
                          <a:spcPts val="600"/>
                        </a:spcBef>
                        <a:spcAft>
                          <a:spcPts val="600"/>
                        </a:spcAft>
                      </a:pPr>
                      <a:r>
                        <a:rPr lang="de-DE" sz="1200" dirty="0">
                          <a:effectLst/>
                          <a:latin typeface="Lucida Sans Unicode" panose="020B0602030504020204" pitchFamily="34" charset="0"/>
                          <a:cs typeface="Lucida Sans Unicode" panose="020B0602030504020204" pitchFamily="34" charset="0"/>
                        </a:rPr>
                        <a:t>Salzburg Gesundheitsbereich/</a:t>
                      </a:r>
                      <a:br>
                        <a:rPr lang="de-DE" sz="1200" dirty="0">
                          <a:effectLst/>
                          <a:latin typeface="Lucida Sans Unicode" panose="020B0602030504020204" pitchFamily="34" charset="0"/>
                          <a:cs typeface="Lucida Sans Unicode" panose="020B0602030504020204" pitchFamily="34" charset="0"/>
                        </a:rPr>
                      </a:br>
                      <a:r>
                        <a:rPr lang="de-DE" sz="1200" dirty="0">
                          <a:effectLst/>
                          <a:latin typeface="Lucida Sans Unicode" panose="020B0602030504020204" pitchFamily="34" charset="0"/>
                          <a:cs typeface="Lucida Sans Unicode" panose="020B0602030504020204" pitchFamily="34" charset="0"/>
                        </a:rPr>
                        <a:t>Sozialbereich</a:t>
                      </a:r>
                      <a:endParaRPr lang="de-DE" sz="1200" dirty="0">
                        <a:effectLst/>
                        <a:latin typeface="Lucida Sans Unicode" panose="020B0602030504020204" pitchFamily="34" charset="0"/>
                        <a:ea typeface="Calibri" panose="020F0502020204030204" pitchFamily="34" charset="0"/>
                        <a:cs typeface="Lucida Sans Unicode" panose="020B0602030504020204" pitchFamily="34" charset="0"/>
                      </a:endParaRPr>
                    </a:p>
                  </a:txBody>
                  <a:tcPr marL="68580" marR="68580" marT="0" marB="0" anchor="ctr"/>
                </a:tc>
                <a:tc>
                  <a:txBody>
                    <a:bodyPr/>
                    <a:lstStyle/>
                    <a:p>
                      <a:pPr algn="l">
                        <a:lnSpc>
                          <a:spcPct val="150000"/>
                        </a:lnSpc>
                        <a:spcBef>
                          <a:spcPts val="600"/>
                        </a:spcBef>
                        <a:spcAft>
                          <a:spcPts val="600"/>
                        </a:spcAft>
                      </a:pPr>
                      <a:r>
                        <a:rPr lang="de-DE" sz="1200" dirty="0">
                          <a:effectLst/>
                          <a:latin typeface="Lucida Sans Unicode" panose="020B0602030504020204" pitchFamily="34" charset="0"/>
                          <a:cs typeface="Lucida Sans Unicode" panose="020B0602030504020204" pitchFamily="34" charset="0"/>
                        </a:rPr>
                        <a:t>2010; 2013</a:t>
                      </a:r>
                      <a:endParaRPr lang="de-DE" sz="1200" dirty="0">
                        <a:effectLst/>
                        <a:latin typeface="Lucida Sans Unicode" panose="020B0602030504020204" pitchFamily="34" charset="0"/>
                        <a:ea typeface="Calibri" panose="020F0502020204030204" pitchFamily="34" charset="0"/>
                        <a:cs typeface="Lucida Sans Unicode" panose="020B0602030504020204" pitchFamily="34" charset="0"/>
                      </a:endParaRPr>
                    </a:p>
                  </a:txBody>
                  <a:tcPr marL="68580" marR="68580" marT="0" marB="0" anchor="ctr"/>
                </a:tc>
                <a:tc>
                  <a:txBody>
                    <a:bodyPr/>
                    <a:lstStyle/>
                    <a:p>
                      <a:pPr algn="l">
                        <a:lnSpc>
                          <a:spcPct val="150000"/>
                        </a:lnSpc>
                        <a:spcBef>
                          <a:spcPts val="600"/>
                        </a:spcBef>
                        <a:spcAft>
                          <a:spcPts val="600"/>
                        </a:spcAft>
                      </a:pPr>
                      <a:r>
                        <a:rPr lang="de-DE" sz="1200" dirty="0">
                          <a:effectLst/>
                          <a:latin typeface="Lucida Sans Unicode" panose="020B0602030504020204" pitchFamily="34" charset="0"/>
                          <a:cs typeface="Lucida Sans Unicode" panose="020B0602030504020204" pitchFamily="34" charset="0"/>
                        </a:rPr>
                        <a:t>Amt der Salzburger Landesregierung</a:t>
                      </a:r>
                      <a:endParaRPr lang="de-DE" sz="1200" dirty="0">
                        <a:effectLst/>
                        <a:latin typeface="Lucida Sans Unicode" panose="020B0602030504020204" pitchFamily="34" charset="0"/>
                        <a:ea typeface="Calibri" panose="020F0502020204030204" pitchFamily="34" charset="0"/>
                        <a:cs typeface="Lucida Sans Unicode" panose="020B0602030504020204" pitchFamily="34" charset="0"/>
                      </a:endParaRPr>
                    </a:p>
                  </a:txBody>
                  <a:tcPr marL="68580" marR="68580" marT="0" marB="0" anchor="ctr"/>
                </a:tc>
                <a:tc>
                  <a:txBody>
                    <a:bodyPr/>
                    <a:lstStyle/>
                    <a:p>
                      <a:pPr algn="ctr">
                        <a:lnSpc>
                          <a:spcPct val="150000"/>
                        </a:lnSpc>
                        <a:spcBef>
                          <a:spcPts val="600"/>
                        </a:spcBef>
                        <a:spcAft>
                          <a:spcPts val="600"/>
                        </a:spcAft>
                      </a:pPr>
                      <a:r>
                        <a:rPr lang="de-DE" sz="1200" dirty="0">
                          <a:effectLst/>
                          <a:latin typeface="Lucida Sans Unicode" panose="020B0602030504020204" pitchFamily="34" charset="0"/>
                          <a:cs typeface="Lucida Sans Unicode" panose="020B0602030504020204" pitchFamily="34" charset="0"/>
                        </a:rPr>
                        <a:t>2020</a:t>
                      </a:r>
                      <a:endParaRPr lang="de-DE" sz="1200" dirty="0">
                        <a:effectLst/>
                        <a:latin typeface="Lucida Sans Unicode" panose="020B0602030504020204" pitchFamily="34" charset="0"/>
                        <a:ea typeface="Calibri" panose="020F0502020204030204" pitchFamily="34" charset="0"/>
                        <a:cs typeface="Lucida Sans Unicode" panose="020B0602030504020204" pitchFamily="34" charset="0"/>
                      </a:endParaRPr>
                    </a:p>
                  </a:txBody>
                  <a:tcPr marL="68580" marR="68580" marT="0" marB="0" anchor="ctr"/>
                </a:tc>
                <a:extLst>
                  <a:ext uri="{0D108BD9-81ED-4DB2-BD59-A6C34878D82A}">
                    <a16:rowId xmlns:a16="http://schemas.microsoft.com/office/drawing/2014/main" val="2699433805"/>
                  </a:ext>
                </a:extLst>
              </a:tr>
            </a:tbl>
          </a:graphicData>
        </a:graphic>
      </p:graphicFrame>
    </p:spTree>
    <p:extLst>
      <p:ext uri="{BB962C8B-B14F-4D97-AF65-F5344CB8AC3E}">
        <p14:creationId xmlns:p14="http://schemas.microsoft.com/office/powerpoint/2010/main" val="1751558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el 4">
            <a:extLst>
              <a:ext uri="{FF2B5EF4-FFF2-40B4-BE49-F238E27FC236}">
                <a16:creationId xmlns:a16="http://schemas.microsoft.com/office/drawing/2014/main" id="{9AED4E11-9380-4EB3-89BE-CF76891B6250}"/>
              </a:ext>
            </a:extLst>
          </p:cNvPr>
          <p:cNvSpPr>
            <a:spLocks noGrp="1"/>
          </p:cNvSpPr>
          <p:nvPr>
            <p:ph type="title"/>
          </p:nvPr>
        </p:nvSpPr>
        <p:spPr/>
        <p:txBody>
          <a:bodyPr/>
          <a:lstStyle/>
          <a:p>
            <a:r>
              <a:rPr lang="de-AT" altLang="de-DE" dirty="0"/>
              <a:t>Literatur</a:t>
            </a:r>
          </a:p>
        </p:txBody>
      </p:sp>
      <p:sp>
        <p:nvSpPr>
          <p:cNvPr id="70659" name="Inhaltsplatzhalter 5">
            <a:extLst>
              <a:ext uri="{FF2B5EF4-FFF2-40B4-BE49-F238E27FC236}">
                <a16:creationId xmlns:a16="http://schemas.microsoft.com/office/drawing/2014/main" id="{4624919E-6FD3-478C-A1D0-46D842C4B0C4}"/>
              </a:ext>
            </a:extLst>
          </p:cNvPr>
          <p:cNvSpPr>
            <a:spLocks noGrp="1"/>
          </p:cNvSpPr>
          <p:nvPr>
            <p:ph idx="1"/>
          </p:nvPr>
        </p:nvSpPr>
        <p:spPr/>
        <p:txBody>
          <a:bodyPr>
            <a:normAutofit/>
          </a:bodyPr>
          <a:lstStyle/>
          <a:p>
            <a:pPr marL="0" indent="0">
              <a:buNone/>
            </a:pPr>
            <a:r>
              <a:rPr lang="de-AT" altLang="de-DE" sz="1200" dirty="0"/>
              <a:t>Bedarfsprognosen siehe Links</a:t>
            </a:r>
          </a:p>
          <a:p>
            <a:pPr>
              <a:buFont typeface="Arial" panose="020B0604020202020204" pitchFamily="34" charset="0"/>
              <a:buChar char="•"/>
            </a:pPr>
            <a:r>
              <a:rPr lang="de-AT" altLang="de-DE" sz="1100" dirty="0"/>
              <a:t>O'Brien-Pallas Linda et. al (2000): </a:t>
            </a:r>
            <a:r>
              <a:rPr lang="en-US" altLang="de-DE" sz="1100" dirty="0"/>
              <a:t>Forecasting models for human resources in health care</a:t>
            </a:r>
            <a:endParaRPr lang="de-AT" altLang="de-DE" sz="1100" dirty="0"/>
          </a:p>
          <a:p>
            <a:pPr>
              <a:buFont typeface="Arial" panose="020B0604020202020204" pitchFamily="34" charset="0"/>
              <a:buChar char="•"/>
            </a:pPr>
            <a:r>
              <a:rPr lang="de-AT" altLang="de-DE" sz="1100" dirty="0"/>
              <a:t>Dussault G., Buchan J., </a:t>
            </a:r>
            <a:r>
              <a:rPr lang="de-AT" altLang="de-DE" sz="1100" dirty="0" err="1"/>
              <a:t>Sermeus</a:t>
            </a:r>
            <a:r>
              <a:rPr lang="de-AT" altLang="de-DE" sz="1100" dirty="0"/>
              <a:t> W., </a:t>
            </a:r>
            <a:r>
              <a:rPr lang="de-AT" altLang="de-DE" sz="1100" dirty="0" err="1"/>
              <a:t>Padaiga</a:t>
            </a:r>
            <a:r>
              <a:rPr lang="de-AT" altLang="de-DE" sz="1100" dirty="0"/>
              <a:t> Z. (2010): Analyse des zukünftigen Personalbedarfs im Gesundheitswesen, WHO/Euro, Kopenhagen</a:t>
            </a:r>
          </a:p>
          <a:p>
            <a:pPr>
              <a:buFont typeface="Arial" panose="020B0604020202020204" pitchFamily="34" charset="0"/>
              <a:buChar char="•"/>
            </a:pPr>
            <a:r>
              <a:rPr lang="de-DE" sz="1100" dirty="0"/>
              <a:t>Aiken, Linda H; Sloane, Douglas M; </a:t>
            </a:r>
            <a:r>
              <a:rPr lang="de-DE" sz="1100" dirty="0" err="1"/>
              <a:t>Bruyneel</a:t>
            </a:r>
            <a:r>
              <a:rPr lang="de-DE" sz="1100" dirty="0"/>
              <a:t>, Luk; Van den </a:t>
            </a:r>
            <a:r>
              <a:rPr lang="de-DE" sz="1100" dirty="0" err="1"/>
              <a:t>Heede</a:t>
            </a:r>
            <a:r>
              <a:rPr lang="de-DE" sz="1100" dirty="0"/>
              <a:t>, </a:t>
            </a:r>
            <a:r>
              <a:rPr lang="de-DE" sz="1100" dirty="0" err="1"/>
              <a:t>Koen</a:t>
            </a:r>
            <a:r>
              <a:rPr lang="de-DE" sz="1100" dirty="0"/>
              <a:t>; </a:t>
            </a:r>
            <a:r>
              <a:rPr lang="de-DE" sz="1100" dirty="0" err="1"/>
              <a:t>Sermeus</a:t>
            </a:r>
            <a:r>
              <a:rPr lang="de-DE" sz="1100" dirty="0"/>
              <a:t>, Walter; </a:t>
            </a:r>
            <a:r>
              <a:rPr lang="de-DE" sz="1100" dirty="0" err="1"/>
              <a:t>Consortium</a:t>
            </a:r>
            <a:r>
              <a:rPr lang="de-DE" sz="1100" dirty="0"/>
              <a:t>, RN4CAST (2013): Nurses’ </a:t>
            </a:r>
            <a:r>
              <a:rPr lang="de-DE" sz="1100" dirty="0" err="1"/>
              <a:t>reports</a:t>
            </a:r>
            <a:r>
              <a:rPr lang="de-DE" sz="1100" dirty="0"/>
              <a:t> of </a:t>
            </a:r>
            <a:r>
              <a:rPr lang="de-DE" sz="1100" dirty="0" err="1"/>
              <a:t>working</a:t>
            </a:r>
            <a:r>
              <a:rPr lang="de-DE" sz="1100" dirty="0"/>
              <a:t> </a:t>
            </a:r>
            <a:r>
              <a:rPr lang="de-DE" sz="1100" dirty="0" err="1"/>
              <a:t>conditions</a:t>
            </a:r>
            <a:r>
              <a:rPr lang="de-DE" sz="1100" dirty="0"/>
              <a:t> and </a:t>
            </a:r>
            <a:r>
              <a:rPr lang="de-DE" sz="1100" dirty="0" err="1"/>
              <a:t>hospital</a:t>
            </a:r>
            <a:r>
              <a:rPr lang="de-DE" sz="1100" dirty="0"/>
              <a:t> </a:t>
            </a:r>
            <a:r>
              <a:rPr lang="de-DE" sz="1100" dirty="0" err="1"/>
              <a:t>quality</a:t>
            </a:r>
            <a:r>
              <a:rPr lang="de-DE" sz="1100" dirty="0"/>
              <a:t> of care in 12 countries in Europe. In: International Journal of Nursing Studies 50/2:143-153. </a:t>
            </a:r>
          </a:p>
          <a:p>
            <a:pPr>
              <a:buFont typeface="Arial" panose="020B0604020202020204" pitchFamily="34" charset="0"/>
              <a:buChar char="•"/>
            </a:pPr>
            <a:r>
              <a:rPr lang="de-DE" sz="1100" dirty="0" err="1"/>
              <a:t>Ausserhofer</a:t>
            </a:r>
            <a:r>
              <a:rPr lang="de-DE" sz="1100" dirty="0"/>
              <a:t>, Dietmar; Zander, Britta; Busse, Reinhard; Schubert, Maria; De Geest, Sabina; </a:t>
            </a:r>
            <a:r>
              <a:rPr lang="de-DE" sz="1100" dirty="0" err="1"/>
              <a:t>Rafferty</a:t>
            </a:r>
            <a:r>
              <a:rPr lang="de-DE" sz="1100" dirty="0"/>
              <a:t>, Anne Marie; Ball, Jane; Scott, Anne; </a:t>
            </a:r>
            <a:r>
              <a:rPr lang="de-DE" sz="1100" dirty="0" err="1"/>
              <a:t>Kinnunen</a:t>
            </a:r>
            <a:r>
              <a:rPr lang="de-DE" sz="1100" dirty="0"/>
              <a:t>, Juha; Heinen, Maud (2014): </a:t>
            </a:r>
            <a:r>
              <a:rPr lang="de-DE" sz="1100" dirty="0" err="1"/>
              <a:t>Prevalence</a:t>
            </a:r>
            <a:r>
              <a:rPr lang="de-DE" sz="1100" dirty="0"/>
              <a:t>, </a:t>
            </a:r>
            <a:r>
              <a:rPr lang="de-DE" sz="1100" dirty="0" err="1"/>
              <a:t>patterns</a:t>
            </a:r>
            <a:r>
              <a:rPr lang="de-DE" sz="1100" dirty="0"/>
              <a:t> and </a:t>
            </a:r>
            <a:r>
              <a:rPr lang="de-DE" sz="1100" dirty="0" err="1"/>
              <a:t>predictors</a:t>
            </a:r>
            <a:r>
              <a:rPr lang="de-DE" sz="1100" dirty="0"/>
              <a:t> of </a:t>
            </a:r>
            <a:r>
              <a:rPr lang="de-DE" sz="1100" dirty="0" err="1"/>
              <a:t>nursing</a:t>
            </a:r>
            <a:r>
              <a:rPr lang="de-DE" sz="1100" dirty="0"/>
              <a:t> care </a:t>
            </a:r>
            <a:r>
              <a:rPr lang="de-DE" sz="1100" dirty="0" err="1"/>
              <a:t>left</a:t>
            </a:r>
            <a:r>
              <a:rPr lang="de-DE" sz="1100" dirty="0"/>
              <a:t> </a:t>
            </a:r>
            <a:r>
              <a:rPr lang="de-DE" sz="1100" dirty="0" err="1"/>
              <a:t>undone</a:t>
            </a:r>
            <a:r>
              <a:rPr lang="de-DE" sz="1100" dirty="0"/>
              <a:t> in European </a:t>
            </a:r>
            <a:r>
              <a:rPr lang="de-DE" sz="1100" dirty="0" err="1"/>
              <a:t>hospitals</a:t>
            </a:r>
            <a:r>
              <a:rPr lang="de-DE" sz="1100" dirty="0"/>
              <a:t>: </a:t>
            </a:r>
            <a:r>
              <a:rPr lang="de-DE" sz="1100" dirty="0" err="1"/>
              <a:t>results</a:t>
            </a:r>
            <a:r>
              <a:rPr lang="de-DE" sz="1100" dirty="0"/>
              <a:t> </a:t>
            </a:r>
            <a:r>
              <a:rPr lang="de-DE" sz="1100" dirty="0" err="1"/>
              <a:t>from</a:t>
            </a:r>
            <a:r>
              <a:rPr lang="de-DE" sz="1100" dirty="0"/>
              <a:t> </a:t>
            </a:r>
            <a:r>
              <a:rPr lang="de-DE" sz="1100" dirty="0" err="1"/>
              <a:t>the</a:t>
            </a:r>
            <a:r>
              <a:rPr lang="de-DE" sz="1100" dirty="0"/>
              <a:t> </a:t>
            </a:r>
            <a:r>
              <a:rPr lang="de-DE" sz="1100" dirty="0" err="1"/>
              <a:t>multicountry</a:t>
            </a:r>
            <a:r>
              <a:rPr lang="de-DE" sz="1100" dirty="0"/>
              <a:t> </a:t>
            </a:r>
            <a:r>
              <a:rPr lang="de-DE" sz="1100" dirty="0" err="1"/>
              <a:t>cross-sectional</a:t>
            </a:r>
            <a:r>
              <a:rPr lang="de-DE" sz="1100" dirty="0"/>
              <a:t> RN4CAST </a:t>
            </a:r>
            <a:r>
              <a:rPr lang="de-DE" sz="1100" dirty="0" err="1"/>
              <a:t>study</a:t>
            </a:r>
            <a:r>
              <a:rPr lang="de-DE" sz="1100" dirty="0"/>
              <a:t>. In: BMJ </a:t>
            </a:r>
            <a:r>
              <a:rPr lang="de-DE" sz="1100" dirty="0" err="1"/>
              <a:t>quality</a:t>
            </a:r>
            <a:r>
              <a:rPr lang="de-DE" sz="1100" dirty="0"/>
              <a:t> &amp; </a:t>
            </a:r>
            <a:r>
              <a:rPr lang="de-DE" sz="1100" dirty="0" err="1"/>
              <a:t>safety</a:t>
            </a:r>
            <a:r>
              <a:rPr lang="de-DE" sz="1100" dirty="0"/>
              <a:t> 23/2:126-135. </a:t>
            </a:r>
          </a:p>
          <a:p>
            <a:pPr>
              <a:buFont typeface="Arial" panose="020B0604020202020204" pitchFamily="34" charset="0"/>
              <a:buChar char="•"/>
            </a:pPr>
            <a:r>
              <a:rPr lang="de-AT" altLang="de-DE" sz="1100" dirty="0"/>
              <a:t>Nemeth C., Frank W., Fülöp G., </a:t>
            </a:r>
            <a:r>
              <a:rPr lang="de-AT" altLang="de-DE" sz="1100" dirty="0" err="1"/>
              <a:t>Pazourek</a:t>
            </a:r>
            <a:r>
              <a:rPr lang="de-AT" altLang="de-DE" sz="1100" dirty="0"/>
              <a:t> J. (1994): Personalangebot 1993 – 2010 in den Berufsgruppen Krankenpflegefachdienst, Stationsgehilfen/Pflegehelfer, Gehobene medizinisch-technische Dienste, Medizinisch-technischer Fachdienst, Hebammen – Angebotsprognose Varianten. ÖBIG, Wien</a:t>
            </a:r>
          </a:p>
          <a:p>
            <a:pPr>
              <a:buFont typeface="Arial" panose="020B0604020202020204" pitchFamily="34" charset="0"/>
              <a:buChar char="•"/>
            </a:pPr>
            <a:r>
              <a:rPr lang="de-DE" sz="1100" dirty="0"/>
              <a:t>Rappold, Elisabeth; Pfabigan, Doris; Brauneis, Carina (2018): Fachkräftemangel in der Pflege: Mehr vom Gleichen wird nicht helfen. In: Pflege professionell17/2018:43-53.</a:t>
            </a:r>
            <a:endParaRPr lang="de-AT" altLang="de-DE" sz="1100" dirty="0"/>
          </a:p>
          <a:p>
            <a:pPr>
              <a:buFont typeface="Arial" panose="020B0604020202020204" pitchFamily="34" charset="0"/>
              <a:buChar char="•"/>
            </a:pPr>
            <a:r>
              <a:rPr lang="de-AT" altLang="de-DE" sz="1200" dirty="0">
                <a:hlinkClick r:id="rId2"/>
              </a:rPr>
              <a:t>www.rn4cast.eu</a:t>
            </a:r>
            <a:endParaRPr lang="de-AT" altLang="de-DE" sz="1200" dirty="0"/>
          </a:p>
          <a:p>
            <a:endParaRPr lang="de-AT" altLang="de-DE" sz="1200" dirty="0"/>
          </a:p>
        </p:txBody>
      </p:sp>
      <p:sp>
        <p:nvSpPr>
          <p:cNvPr id="2" name="Datumsplatzhalter 1">
            <a:extLst>
              <a:ext uri="{FF2B5EF4-FFF2-40B4-BE49-F238E27FC236}">
                <a16:creationId xmlns:a16="http://schemas.microsoft.com/office/drawing/2014/main" id="{9C8BB50B-FAA2-4F76-8BEE-B42AB0F44B40}"/>
              </a:ext>
            </a:extLst>
          </p:cNvPr>
          <p:cNvSpPr>
            <a:spLocks noGrp="1"/>
          </p:cNvSpPr>
          <p:nvPr>
            <p:ph type="dt" sz="quarter" idx="10"/>
          </p:nvPr>
        </p:nvSpPr>
        <p:spPr>
          <a:xfrm>
            <a:off x="0" y="6356350"/>
            <a:ext cx="2133600" cy="365125"/>
          </a:xfrm>
          <a:prstGeom prst="rect">
            <a:avLst/>
          </a:prstGeom>
        </p:spPr>
        <p:txBody>
          <a:bodyPr vert="horz" lIns="91440" tIns="45720" rIns="91440" bIns="45720" rtlCol="0" anchor="ctr"/>
          <a:lstStyle>
            <a:defPPr>
              <a:defRPr lang="de-DE"/>
            </a:defPPr>
            <a:lvl1pPr algn="l" rtl="0" eaLnBrk="1" fontAlgn="auto" hangingPunct="1">
              <a:spcBef>
                <a:spcPts val="0"/>
              </a:spcBef>
              <a:spcAft>
                <a:spcPts val="0"/>
              </a:spcAft>
              <a:defRPr sz="1000" kern="1200">
                <a:solidFill>
                  <a:schemeClr val="tx1">
                    <a:tint val="75000"/>
                  </a:schemeClr>
                </a:solidFill>
                <a:latin typeface="Lucida Sans Unicode" pitchFamily="34" charset="0"/>
                <a:ea typeface="+mn-ea"/>
                <a:cs typeface="Lucida Sans Unicode"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46FBBD02-EED8-409C-9D7B-D70F95F15F28}" type="datetime1">
              <a:rPr lang="de-DE" smtClean="0"/>
              <a:pPr>
                <a:defRPr/>
              </a:pPr>
              <a:t>12.01.2023</a:t>
            </a:fld>
            <a:endParaRPr lang="de-AT"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el 1">
            <a:extLst>
              <a:ext uri="{FF2B5EF4-FFF2-40B4-BE49-F238E27FC236}">
                <a16:creationId xmlns:a16="http://schemas.microsoft.com/office/drawing/2014/main" id="{D43C7922-374D-4D8E-A04D-E8413F2CC05D}"/>
              </a:ext>
            </a:extLst>
          </p:cNvPr>
          <p:cNvSpPr>
            <a:spLocks noGrp="1"/>
          </p:cNvSpPr>
          <p:nvPr>
            <p:ph type="title"/>
          </p:nvPr>
        </p:nvSpPr>
        <p:spPr>
          <a:xfrm>
            <a:off x="1981200" y="782639"/>
            <a:ext cx="8229600" cy="414337"/>
          </a:xfrm>
        </p:spPr>
        <p:txBody>
          <a:bodyPr/>
          <a:lstStyle/>
          <a:p>
            <a:r>
              <a:rPr lang="de-AT" altLang="de-DE"/>
              <a:t>	</a:t>
            </a:r>
          </a:p>
        </p:txBody>
      </p:sp>
      <p:sp>
        <p:nvSpPr>
          <p:cNvPr id="71683" name="Inhaltsplatzhalter 2">
            <a:extLst>
              <a:ext uri="{FF2B5EF4-FFF2-40B4-BE49-F238E27FC236}">
                <a16:creationId xmlns:a16="http://schemas.microsoft.com/office/drawing/2014/main" id="{44269D21-EAB9-48CD-B812-EEE87197D215}"/>
              </a:ext>
            </a:extLst>
          </p:cNvPr>
          <p:cNvSpPr>
            <a:spLocks noGrp="1"/>
          </p:cNvSpPr>
          <p:nvPr>
            <p:ph idx="1"/>
          </p:nvPr>
        </p:nvSpPr>
        <p:spPr/>
        <p:txBody>
          <a:bodyPr>
            <a:normAutofit lnSpcReduction="10000"/>
          </a:bodyPr>
          <a:lstStyle/>
          <a:p>
            <a:pPr>
              <a:buFont typeface="Lucida Sans Unicode" panose="020B0602030504020204" pitchFamily="34" charset="0"/>
              <a:buNone/>
            </a:pPr>
            <a:r>
              <a:rPr lang="de-AT" altLang="de-DE" dirty="0"/>
              <a:t>Kontakt:</a:t>
            </a:r>
          </a:p>
          <a:p>
            <a:pPr>
              <a:buFont typeface="Lucida Sans Unicode" panose="020B0602030504020204" pitchFamily="34" charset="0"/>
              <a:buNone/>
            </a:pPr>
            <a:r>
              <a:rPr lang="de-AT" altLang="de-DE" b="1" dirty="0"/>
              <a:t>Mag. Mag. Dr. Elisabeth Rappold</a:t>
            </a:r>
            <a:endParaRPr lang="de-AT" altLang="de-DE" dirty="0"/>
          </a:p>
          <a:p>
            <a:pPr>
              <a:buFont typeface="Lucida Sans Unicode" panose="020B0602030504020204" pitchFamily="34" charset="0"/>
              <a:buNone/>
            </a:pPr>
            <a:r>
              <a:rPr lang="de-AT" altLang="de-DE" b="1" dirty="0"/>
              <a:t>Gesundheit Österreich GmbH</a:t>
            </a:r>
          </a:p>
          <a:p>
            <a:pPr>
              <a:buFont typeface="Lucida Sans Unicode" panose="020B0602030504020204" pitchFamily="34" charset="0"/>
              <a:buNone/>
            </a:pPr>
            <a:r>
              <a:rPr lang="de-AT" altLang="de-DE" dirty="0"/>
              <a:t>Stubenring 6</a:t>
            </a:r>
          </a:p>
          <a:p>
            <a:pPr>
              <a:buFont typeface="Lucida Sans Unicode" panose="020B0602030504020204" pitchFamily="34" charset="0"/>
              <a:buNone/>
            </a:pPr>
            <a:r>
              <a:rPr lang="de-AT" altLang="de-DE" dirty="0"/>
              <a:t>1010 Wien</a:t>
            </a:r>
          </a:p>
          <a:p>
            <a:pPr>
              <a:buFont typeface="Lucida Sans Unicode" panose="020B0602030504020204" pitchFamily="34" charset="0"/>
              <a:buNone/>
            </a:pPr>
            <a:r>
              <a:rPr lang="de-AT" altLang="de-DE" dirty="0"/>
              <a:t>T: +43 1 515 61-242</a:t>
            </a:r>
          </a:p>
          <a:p>
            <a:pPr>
              <a:buFont typeface="Lucida Sans Unicode" panose="020B0602030504020204" pitchFamily="34" charset="0"/>
              <a:buNone/>
            </a:pPr>
            <a:r>
              <a:rPr lang="de-AT" altLang="de-DE" dirty="0"/>
              <a:t>F: +43 1 513 84 72</a:t>
            </a:r>
          </a:p>
          <a:p>
            <a:pPr>
              <a:buFont typeface="Lucida Sans Unicode" panose="020B0602030504020204" pitchFamily="34" charset="0"/>
              <a:buNone/>
            </a:pPr>
            <a:r>
              <a:rPr lang="de-AT" altLang="de-DE" dirty="0"/>
              <a:t>elisabeth.rappold@goeg.at</a:t>
            </a:r>
          </a:p>
          <a:p>
            <a:pPr>
              <a:buFont typeface="Lucida Sans Unicode" panose="020B0602030504020204" pitchFamily="34" charset="0"/>
              <a:buNone/>
            </a:pPr>
            <a:r>
              <a:rPr lang="de-AT" altLang="de-DE" dirty="0">
                <a:hlinkClick r:id="rId2"/>
              </a:rPr>
              <a:t>www.goeg.at</a:t>
            </a:r>
            <a:endParaRPr lang="de-AT" altLang="de-DE" dirty="0"/>
          </a:p>
        </p:txBody>
      </p:sp>
      <p:sp>
        <p:nvSpPr>
          <p:cNvPr id="4" name="Datumsplatzhalter 3">
            <a:extLst>
              <a:ext uri="{FF2B5EF4-FFF2-40B4-BE49-F238E27FC236}">
                <a16:creationId xmlns:a16="http://schemas.microsoft.com/office/drawing/2014/main" id="{A61078CB-BCE2-4E33-B3F6-6ED80AAEF1B4}"/>
              </a:ext>
            </a:extLst>
          </p:cNvPr>
          <p:cNvSpPr>
            <a:spLocks noGrp="1"/>
          </p:cNvSpPr>
          <p:nvPr>
            <p:ph type="dt" sz="quarter" idx="10"/>
          </p:nvPr>
        </p:nvSpPr>
        <p:spPr>
          <a:xfrm>
            <a:off x="457200" y="6356350"/>
            <a:ext cx="2133600" cy="365125"/>
          </a:xfrm>
          <a:prstGeom prst="rect">
            <a:avLst/>
          </a:prstGeom>
        </p:spPr>
        <p:txBody>
          <a:bodyPr vert="horz" lIns="91440" tIns="45720" rIns="91440" bIns="45720" rtlCol="0" anchor="ctr"/>
          <a:lstStyle>
            <a:defPPr>
              <a:defRPr lang="de-DE"/>
            </a:defPPr>
            <a:lvl1pPr algn="l" rtl="0" eaLnBrk="1" fontAlgn="auto" hangingPunct="1">
              <a:spcBef>
                <a:spcPts val="0"/>
              </a:spcBef>
              <a:spcAft>
                <a:spcPts val="0"/>
              </a:spcAft>
              <a:defRPr sz="1000" kern="1200">
                <a:solidFill>
                  <a:schemeClr val="tx1">
                    <a:tint val="75000"/>
                  </a:schemeClr>
                </a:solidFill>
                <a:latin typeface="Lucida Sans Unicode" pitchFamily="34" charset="0"/>
                <a:ea typeface="+mn-ea"/>
                <a:cs typeface="Lucida Sans Unicode"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46FBBD02-EED8-409C-9D7B-D70F95F15F28}" type="datetime1">
              <a:rPr lang="de-DE" smtClean="0"/>
              <a:pPr>
                <a:defRPr/>
              </a:pPr>
              <a:t>12.01.2023</a:t>
            </a:fld>
            <a:endParaRPr lang="de-AT"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el 2">
            <a:extLst>
              <a:ext uri="{FF2B5EF4-FFF2-40B4-BE49-F238E27FC236}">
                <a16:creationId xmlns:a16="http://schemas.microsoft.com/office/drawing/2014/main" id="{159866FC-13F8-4B1B-BC8C-EA2D07F8E9F3}"/>
              </a:ext>
            </a:extLst>
          </p:cNvPr>
          <p:cNvSpPr>
            <a:spLocks noGrp="1"/>
          </p:cNvSpPr>
          <p:nvPr>
            <p:ph type="title"/>
          </p:nvPr>
        </p:nvSpPr>
        <p:spPr/>
        <p:txBody>
          <a:bodyPr/>
          <a:lstStyle/>
          <a:p>
            <a:pPr eaLnBrk="1" hangingPunct="1">
              <a:defRPr/>
            </a:pPr>
            <a:r>
              <a:rPr lang="de-AT" dirty="0" err="1"/>
              <a:t>personalbedarfsberechnungen</a:t>
            </a:r>
            <a:r>
              <a:rPr lang="de-AT" dirty="0"/>
              <a:t> im Überblick</a:t>
            </a:r>
          </a:p>
        </p:txBody>
      </p:sp>
      <p:sp>
        <p:nvSpPr>
          <p:cNvPr id="6" name="Datumsplatzhalter 5">
            <a:extLst>
              <a:ext uri="{FF2B5EF4-FFF2-40B4-BE49-F238E27FC236}">
                <a16:creationId xmlns:a16="http://schemas.microsoft.com/office/drawing/2014/main" id="{FBECECC8-E3E2-4B36-B704-6C2FC0997D94}"/>
              </a:ext>
            </a:extLst>
          </p:cNvPr>
          <p:cNvSpPr>
            <a:spLocks noGrp="1"/>
          </p:cNvSpPr>
          <p:nvPr>
            <p:ph type="dt" sz="quarter" idx="10"/>
          </p:nvPr>
        </p:nvSpPr>
        <p:spPr/>
        <p:txBody>
          <a:bodyPr/>
          <a:lstStyle/>
          <a:p>
            <a:pPr>
              <a:defRPr/>
            </a:pPr>
            <a:endParaRPr lang="de-AT" dirty="0"/>
          </a:p>
        </p:txBody>
      </p:sp>
      <p:sp>
        <p:nvSpPr>
          <p:cNvPr id="7" name="Fußzeilenplatzhalter 6">
            <a:extLst>
              <a:ext uri="{FF2B5EF4-FFF2-40B4-BE49-F238E27FC236}">
                <a16:creationId xmlns:a16="http://schemas.microsoft.com/office/drawing/2014/main" id="{49226C20-3DA0-4C25-9A96-E42A7BCFD036}"/>
              </a:ext>
            </a:extLst>
          </p:cNvPr>
          <p:cNvSpPr>
            <a:spLocks noGrp="1"/>
          </p:cNvSpPr>
          <p:nvPr>
            <p:ph type="ftr" sz="quarter" idx="11"/>
          </p:nvPr>
        </p:nvSpPr>
        <p:spPr/>
        <p:txBody>
          <a:bodyPr/>
          <a:lstStyle/>
          <a:p>
            <a:pPr>
              <a:defRPr/>
            </a:pPr>
            <a:r>
              <a:rPr lang="de-AT"/>
              <a:t>ÖKSA </a:t>
            </a:r>
          </a:p>
        </p:txBody>
      </p:sp>
      <p:sp>
        <p:nvSpPr>
          <p:cNvPr id="3" name="Textplatzhalter 2">
            <a:extLst>
              <a:ext uri="{FF2B5EF4-FFF2-40B4-BE49-F238E27FC236}">
                <a16:creationId xmlns:a16="http://schemas.microsoft.com/office/drawing/2014/main" id="{F488D890-DB83-44E3-A41A-920057CA00E8}"/>
              </a:ext>
            </a:extLst>
          </p:cNvPr>
          <p:cNvSpPr>
            <a:spLocks noGrp="1"/>
          </p:cNvSpPr>
          <p:nvPr>
            <p:ph type="body" idx="1"/>
          </p:nvPr>
        </p:nvSpPr>
        <p:spPr/>
        <p:txBody>
          <a:bodyPr/>
          <a:lstStyle/>
          <a:p>
            <a:endParaRPr lang="de-D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246">
            <a:extLst>
              <a:ext uri="{FF2B5EF4-FFF2-40B4-BE49-F238E27FC236}">
                <a16:creationId xmlns:a16="http://schemas.microsoft.com/office/drawing/2014/main" id="{4DF9EE79-C85E-4A7D-9010-C0A0C086FDB2}"/>
              </a:ext>
            </a:extLst>
          </p:cNvPr>
          <p:cNvSpPr>
            <a:spLocks noEditPoints="1"/>
          </p:cNvSpPr>
          <p:nvPr/>
        </p:nvSpPr>
        <p:spPr bwMode="auto">
          <a:xfrm>
            <a:off x="3697288" y="4422776"/>
            <a:ext cx="144462" cy="1287463"/>
          </a:xfrm>
          <a:custGeom>
            <a:avLst/>
            <a:gdLst/>
            <a:ahLst/>
            <a:cxnLst>
              <a:cxn ang="0">
                <a:pos x="28" y="0"/>
              </a:cxn>
              <a:cxn ang="0">
                <a:pos x="28" y="260"/>
              </a:cxn>
              <a:cxn ang="0">
                <a:pos x="20" y="260"/>
              </a:cxn>
              <a:cxn ang="0">
                <a:pos x="20" y="0"/>
              </a:cxn>
              <a:cxn ang="0">
                <a:pos x="28" y="0"/>
              </a:cxn>
              <a:cxn ang="0">
                <a:pos x="48" y="252"/>
              </a:cxn>
              <a:cxn ang="0">
                <a:pos x="24" y="300"/>
              </a:cxn>
              <a:cxn ang="0">
                <a:pos x="0" y="252"/>
              </a:cxn>
              <a:cxn ang="0">
                <a:pos x="48" y="252"/>
              </a:cxn>
            </a:cxnLst>
            <a:rect l="0" t="0" r="r" b="b"/>
            <a:pathLst>
              <a:path w="48" h="300">
                <a:moveTo>
                  <a:pt x="28" y="0"/>
                </a:moveTo>
                <a:lnTo>
                  <a:pt x="28" y="260"/>
                </a:lnTo>
                <a:lnTo>
                  <a:pt x="20" y="260"/>
                </a:lnTo>
                <a:lnTo>
                  <a:pt x="20" y="0"/>
                </a:lnTo>
                <a:lnTo>
                  <a:pt x="28" y="0"/>
                </a:lnTo>
                <a:close/>
                <a:moveTo>
                  <a:pt x="48" y="252"/>
                </a:moveTo>
                <a:lnTo>
                  <a:pt x="24" y="300"/>
                </a:lnTo>
                <a:lnTo>
                  <a:pt x="0" y="252"/>
                </a:lnTo>
                <a:lnTo>
                  <a:pt x="48" y="252"/>
                </a:lnTo>
                <a:close/>
              </a:path>
            </a:pathLst>
          </a:custGeom>
          <a:solidFill>
            <a:schemeClr val="accent5"/>
          </a:solidFill>
          <a:ln w="1" cap="flat">
            <a:solidFill>
              <a:srgbClr val="92D050"/>
            </a:solidFill>
            <a:prstDash val="solid"/>
            <a:bevel/>
            <a:headEnd/>
            <a:tailEnd/>
          </a:ln>
        </p:spPr>
        <p:txBody>
          <a:bodyPr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defRPr/>
            </a:pPr>
            <a:endParaRPr lang="de-AT" sz="700" dirty="0">
              <a:latin typeface="Lucida Sans Unicode" pitchFamily="34" charset="0"/>
              <a:cs typeface="Lucida Sans Unicode" pitchFamily="34" charset="0"/>
            </a:endParaRPr>
          </a:p>
        </p:txBody>
      </p:sp>
      <p:sp>
        <p:nvSpPr>
          <p:cNvPr id="17418" name="Rectangle 133">
            <a:extLst>
              <a:ext uri="{FF2B5EF4-FFF2-40B4-BE49-F238E27FC236}">
                <a16:creationId xmlns:a16="http://schemas.microsoft.com/office/drawing/2014/main" id="{FFD74E67-136B-4A21-BD03-E582C6CFD8E1}"/>
              </a:ext>
            </a:extLst>
          </p:cNvPr>
          <p:cNvSpPr>
            <a:spLocks noChangeArrowheads="1"/>
          </p:cNvSpPr>
          <p:nvPr/>
        </p:nvSpPr>
        <p:spPr bwMode="auto">
          <a:xfrm>
            <a:off x="2576514" y="1133102"/>
            <a:ext cx="7200900" cy="401637"/>
          </a:xfrm>
          <a:prstGeom prst="rect">
            <a:avLst/>
          </a:prstGeom>
          <a:noFill/>
          <a:ln w="5080" cap="rnd">
            <a:solidFill>
              <a:srgbClr val="888888"/>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1pPr>
            <a:lvl2pPr marL="742950" indent="-285750">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2pPr>
            <a:lvl3pPr marL="1143000" indent="-228600">
              <a:spcBef>
                <a:spcPct val="20000"/>
              </a:spcBef>
              <a:buSzPct val="80000"/>
              <a:buFont typeface="Lucida Sans Unicode" panose="020B0602030504020204" pitchFamily="34" charset="0"/>
              <a:buChar char="»"/>
              <a:defRPr>
                <a:solidFill>
                  <a:srgbClr val="67726B"/>
                </a:solidFill>
                <a:latin typeface="Lucida Sans Unicode" panose="020B0602030504020204" pitchFamily="34" charset="0"/>
                <a:cs typeface="Lucida Sans Unicode" panose="020B0602030504020204" pitchFamily="34" charset="0"/>
              </a:defRPr>
            </a:lvl3pPr>
            <a:lvl4pPr marL="1600200" indent="-228600">
              <a:spcBef>
                <a:spcPct val="20000"/>
              </a:spcBef>
              <a:buFont typeface="Lucida Sans Unicode" panose="020B0602030504020204" pitchFamily="34" charset="0"/>
              <a:buChar char="»"/>
              <a:defRPr sz="1600">
                <a:solidFill>
                  <a:srgbClr val="67726B"/>
                </a:solidFill>
                <a:latin typeface="Lucida Sans Unicode" panose="020B0602030504020204" pitchFamily="34" charset="0"/>
                <a:cs typeface="Lucida Sans Unicode" panose="020B0602030504020204" pitchFamily="34" charset="0"/>
              </a:defRPr>
            </a:lvl4pPr>
            <a:lvl5pPr marL="2057400" indent="-228600">
              <a:spcBef>
                <a:spcPct val="20000"/>
              </a:spcBef>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9pPr>
          </a:lstStyle>
          <a:p>
            <a:pPr algn="ctr" eaLnBrk="1" hangingPunct="1">
              <a:spcBef>
                <a:spcPct val="0"/>
              </a:spcBef>
              <a:buFontTx/>
              <a:buNone/>
            </a:pPr>
            <a:r>
              <a:rPr lang="de-AT" altLang="de-DE" sz="1400" b="1" dirty="0">
                <a:solidFill>
                  <a:schemeClr val="tx1"/>
                </a:solidFill>
                <a:cs typeface="Arial" panose="020B0604020202020204" pitchFamily="34" charset="0"/>
              </a:rPr>
              <a:t>Derzeitiger Bestand an Personal (Köpfe und VZÄ)</a:t>
            </a:r>
          </a:p>
        </p:txBody>
      </p:sp>
      <p:sp>
        <p:nvSpPr>
          <p:cNvPr id="25" name="Freeform 246">
            <a:extLst>
              <a:ext uri="{FF2B5EF4-FFF2-40B4-BE49-F238E27FC236}">
                <a16:creationId xmlns:a16="http://schemas.microsoft.com/office/drawing/2014/main" id="{B343E3A3-BA15-48EF-A1C7-3B88F3385BB7}"/>
              </a:ext>
            </a:extLst>
          </p:cNvPr>
          <p:cNvSpPr>
            <a:spLocks noEditPoints="1"/>
          </p:cNvSpPr>
          <p:nvPr/>
        </p:nvSpPr>
        <p:spPr bwMode="auto">
          <a:xfrm>
            <a:off x="2144713" y="4284663"/>
            <a:ext cx="107950" cy="1408112"/>
          </a:xfrm>
          <a:custGeom>
            <a:avLst/>
            <a:gdLst/>
            <a:ahLst/>
            <a:cxnLst>
              <a:cxn ang="0">
                <a:pos x="28" y="0"/>
              </a:cxn>
              <a:cxn ang="0">
                <a:pos x="28" y="260"/>
              </a:cxn>
              <a:cxn ang="0">
                <a:pos x="20" y="260"/>
              </a:cxn>
              <a:cxn ang="0">
                <a:pos x="20" y="0"/>
              </a:cxn>
              <a:cxn ang="0">
                <a:pos x="28" y="0"/>
              </a:cxn>
              <a:cxn ang="0">
                <a:pos x="48" y="252"/>
              </a:cxn>
              <a:cxn ang="0">
                <a:pos x="24" y="300"/>
              </a:cxn>
              <a:cxn ang="0">
                <a:pos x="0" y="252"/>
              </a:cxn>
              <a:cxn ang="0">
                <a:pos x="48" y="252"/>
              </a:cxn>
            </a:cxnLst>
            <a:rect l="0" t="0" r="r" b="b"/>
            <a:pathLst>
              <a:path w="48" h="300">
                <a:moveTo>
                  <a:pt x="28" y="0"/>
                </a:moveTo>
                <a:lnTo>
                  <a:pt x="28" y="260"/>
                </a:lnTo>
                <a:lnTo>
                  <a:pt x="20" y="260"/>
                </a:lnTo>
                <a:lnTo>
                  <a:pt x="20" y="0"/>
                </a:lnTo>
                <a:lnTo>
                  <a:pt x="28" y="0"/>
                </a:lnTo>
                <a:close/>
                <a:moveTo>
                  <a:pt x="48" y="252"/>
                </a:moveTo>
                <a:lnTo>
                  <a:pt x="24" y="300"/>
                </a:lnTo>
                <a:lnTo>
                  <a:pt x="0" y="252"/>
                </a:lnTo>
                <a:lnTo>
                  <a:pt x="48" y="252"/>
                </a:lnTo>
                <a:close/>
              </a:path>
            </a:pathLst>
          </a:custGeom>
          <a:solidFill>
            <a:schemeClr val="accent4"/>
          </a:solidFill>
          <a:ln w="1" cap="flat">
            <a:solidFill>
              <a:schemeClr val="accent4"/>
            </a:solidFill>
            <a:prstDash val="solid"/>
            <a:bevel/>
            <a:headEnd/>
            <a:tailEnd/>
          </a:ln>
        </p:spPr>
        <p:txBody>
          <a:bodyPr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defRPr/>
            </a:pPr>
            <a:endParaRPr lang="de-AT" sz="700" dirty="0">
              <a:latin typeface="Lucida Sans Unicode" pitchFamily="34" charset="0"/>
              <a:cs typeface="Lucida Sans Unicode" pitchFamily="34" charset="0"/>
            </a:endParaRPr>
          </a:p>
        </p:txBody>
      </p:sp>
      <p:grpSp>
        <p:nvGrpSpPr>
          <p:cNvPr id="7" name="Gruppieren 6">
            <a:extLst>
              <a:ext uri="{FF2B5EF4-FFF2-40B4-BE49-F238E27FC236}">
                <a16:creationId xmlns:a16="http://schemas.microsoft.com/office/drawing/2014/main" id="{78279C07-39F5-4DD7-A67D-BE3EDA66E407}"/>
              </a:ext>
            </a:extLst>
          </p:cNvPr>
          <p:cNvGrpSpPr/>
          <p:nvPr/>
        </p:nvGrpSpPr>
        <p:grpSpPr>
          <a:xfrm>
            <a:off x="2144714" y="5481638"/>
            <a:ext cx="7880350" cy="1042987"/>
            <a:chOff x="2144714" y="5481638"/>
            <a:chExt cx="7880350" cy="1042987"/>
          </a:xfrm>
        </p:grpSpPr>
        <p:sp>
          <p:nvSpPr>
            <p:cNvPr id="17425" name="Rectangle 200">
              <a:extLst>
                <a:ext uri="{FF2B5EF4-FFF2-40B4-BE49-F238E27FC236}">
                  <a16:creationId xmlns:a16="http://schemas.microsoft.com/office/drawing/2014/main" id="{C58E7DBD-5858-490C-8BB6-815F166AF844}"/>
                </a:ext>
              </a:extLst>
            </p:cNvPr>
            <p:cNvSpPr>
              <a:spLocks noChangeArrowheads="1"/>
            </p:cNvSpPr>
            <p:nvPr/>
          </p:nvSpPr>
          <p:spPr bwMode="auto">
            <a:xfrm>
              <a:off x="2144714" y="5719763"/>
              <a:ext cx="2879725" cy="804862"/>
            </a:xfrm>
            <a:prstGeom prst="rect">
              <a:avLst/>
            </a:prstGeom>
            <a:noFill/>
            <a:ln w="5080" cap="rnd">
              <a:solidFill>
                <a:srgbClr val="888888"/>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1pPr>
              <a:lvl2pPr marL="742950" indent="-285750">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2pPr>
              <a:lvl3pPr marL="1143000" indent="-228600">
                <a:spcBef>
                  <a:spcPct val="20000"/>
                </a:spcBef>
                <a:buSzPct val="80000"/>
                <a:buFont typeface="Lucida Sans Unicode" panose="020B0602030504020204" pitchFamily="34" charset="0"/>
                <a:buChar char="»"/>
                <a:defRPr>
                  <a:solidFill>
                    <a:srgbClr val="67726B"/>
                  </a:solidFill>
                  <a:latin typeface="Lucida Sans Unicode" panose="020B0602030504020204" pitchFamily="34" charset="0"/>
                  <a:cs typeface="Lucida Sans Unicode" panose="020B0602030504020204" pitchFamily="34" charset="0"/>
                </a:defRPr>
              </a:lvl3pPr>
              <a:lvl4pPr marL="1600200" indent="-228600">
                <a:spcBef>
                  <a:spcPct val="20000"/>
                </a:spcBef>
                <a:buFont typeface="Lucida Sans Unicode" panose="020B0602030504020204" pitchFamily="34" charset="0"/>
                <a:buChar char="»"/>
                <a:defRPr sz="1600">
                  <a:solidFill>
                    <a:srgbClr val="67726B"/>
                  </a:solidFill>
                  <a:latin typeface="Lucida Sans Unicode" panose="020B0602030504020204" pitchFamily="34" charset="0"/>
                  <a:cs typeface="Lucida Sans Unicode" panose="020B0602030504020204" pitchFamily="34" charset="0"/>
                </a:defRPr>
              </a:lvl4pPr>
              <a:lvl5pPr marL="2057400" indent="-228600">
                <a:spcBef>
                  <a:spcPct val="20000"/>
                </a:spcBef>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9pPr>
            </a:lstStyle>
            <a:p>
              <a:pPr algn="ctr" eaLnBrk="1" hangingPunct="1">
                <a:spcBef>
                  <a:spcPct val="0"/>
                </a:spcBef>
                <a:buFontTx/>
                <a:buNone/>
              </a:pPr>
              <a:r>
                <a:rPr lang="de-AT" altLang="de-DE" sz="1000" b="1" dirty="0">
                  <a:solidFill>
                    <a:schemeClr val="tx1"/>
                  </a:solidFill>
                  <a:cs typeface="Arial" panose="020B0604020202020204" pitchFamily="34" charset="0"/>
                </a:rPr>
                <a:t>Angebot</a:t>
              </a:r>
            </a:p>
            <a:p>
              <a:pPr algn="ctr" eaLnBrk="1" hangingPunct="1">
                <a:spcBef>
                  <a:spcPct val="0"/>
                </a:spcBef>
                <a:buFontTx/>
                <a:buNone/>
              </a:pPr>
              <a:r>
                <a:rPr lang="de-AT" altLang="de-DE" sz="1000" dirty="0">
                  <a:solidFill>
                    <a:schemeClr val="tx1"/>
                  </a:solidFill>
                  <a:cs typeface="Arial" panose="020B0604020202020204" pitchFamily="34" charset="0"/>
                </a:rPr>
                <a:t>an Gesundheitspersonal (Köpfe)</a:t>
              </a:r>
            </a:p>
          </p:txBody>
        </p:sp>
        <p:sp>
          <p:nvSpPr>
            <p:cNvPr id="23578" name="Rectangle 209">
              <a:extLst>
                <a:ext uri="{FF2B5EF4-FFF2-40B4-BE49-F238E27FC236}">
                  <a16:creationId xmlns:a16="http://schemas.microsoft.com/office/drawing/2014/main" id="{0BD02E4E-D454-40E2-85A3-488D0C493C8B}"/>
                </a:ext>
              </a:extLst>
            </p:cNvPr>
            <p:cNvSpPr>
              <a:spLocks noChangeArrowheads="1"/>
            </p:cNvSpPr>
            <p:nvPr/>
          </p:nvSpPr>
          <p:spPr bwMode="auto">
            <a:xfrm>
              <a:off x="7145339" y="5719763"/>
              <a:ext cx="2879725" cy="804862"/>
            </a:xfrm>
            <a:prstGeom prst="rect">
              <a:avLst/>
            </a:prstGeom>
            <a:noFill/>
            <a:ln w="5080" cap="rnd">
              <a:solidFill>
                <a:srgbClr val="888888"/>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1pPr>
              <a:lvl2pPr marL="742950" indent="-285750">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2pPr>
              <a:lvl3pPr marL="1143000" indent="-228600">
                <a:spcBef>
                  <a:spcPct val="20000"/>
                </a:spcBef>
                <a:buSzPct val="80000"/>
                <a:buFont typeface="Lucida Sans Unicode" panose="020B0602030504020204" pitchFamily="34" charset="0"/>
                <a:buChar char="»"/>
                <a:defRPr>
                  <a:solidFill>
                    <a:srgbClr val="67726B"/>
                  </a:solidFill>
                  <a:latin typeface="Lucida Sans Unicode" panose="020B0602030504020204" pitchFamily="34" charset="0"/>
                  <a:cs typeface="Lucida Sans Unicode" panose="020B0602030504020204" pitchFamily="34" charset="0"/>
                </a:defRPr>
              </a:lvl3pPr>
              <a:lvl4pPr marL="1600200" indent="-228600">
                <a:spcBef>
                  <a:spcPct val="20000"/>
                </a:spcBef>
                <a:buFont typeface="Lucida Sans Unicode" panose="020B0602030504020204" pitchFamily="34" charset="0"/>
                <a:buChar char="»"/>
                <a:defRPr sz="1600">
                  <a:solidFill>
                    <a:srgbClr val="67726B"/>
                  </a:solidFill>
                  <a:latin typeface="Lucida Sans Unicode" panose="020B0602030504020204" pitchFamily="34" charset="0"/>
                  <a:cs typeface="Lucida Sans Unicode" panose="020B0602030504020204" pitchFamily="34" charset="0"/>
                </a:defRPr>
              </a:lvl4pPr>
              <a:lvl5pPr marL="2057400" indent="-228600">
                <a:spcBef>
                  <a:spcPct val="20000"/>
                </a:spcBef>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9pPr>
            </a:lstStyle>
            <a:p>
              <a:pPr algn="ctr" eaLnBrk="1" hangingPunct="1">
                <a:spcBef>
                  <a:spcPct val="0"/>
                </a:spcBef>
                <a:buFontTx/>
                <a:buNone/>
              </a:pPr>
              <a:r>
                <a:rPr lang="de-AT" altLang="de-DE" sz="1000" b="1" dirty="0">
                  <a:solidFill>
                    <a:schemeClr val="tx1"/>
                  </a:solidFill>
                  <a:cs typeface="Arial" panose="020B0604020202020204" pitchFamily="34" charset="0"/>
                </a:rPr>
                <a:t>Bedarf</a:t>
              </a:r>
            </a:p>
            <a:p>
              <a:pPr algn="ctr" eaLnBrk="1" hangingPunct="1">
                <a:spcBef>
                  <a:spcPct val="0"/>
                </a:spcBef>
                <a:buFontTx/>
                <a:buNone/>
              </a:pPr>
              <a:r>
                <a:rPr lang="de-AT" altLang="de-DE" sz="1000" dirty="0">
                  <a:solidFill>
                    <a:schemeClr val="tx1"/>
                  </a:solidFill>
                  <a:cs typeface="Arial" panose="020B0604020202020204" pitchFamily="34" charset="0"/>
                </a:rPr>
                <a:t>an Gesundheitspersonal</a:t>
              </a:r>
            </a:p>
          </p:txBody>
        </p:sp>
        <p:sp>
          <p:nvSpPr>
            <p:cNvPr id="22" name="Rectangle 217">
              <a:extLst>
                <a:ext uri="{FF2B5EF4-FFF2-40B4-BE49-F238E27FC236}">
                  <a16:creationId xmlns:a16="http://schemas.microsoft.com/office/drawing/2014/main" id="{A8EBF920-1483-4996-ADEB-7333150027F5}"/>
                </a:ext>
              </a:extLst>
            </p:cNvPr>
            <p:cNvSpPr>
              <a:spLocks noChangeArrowheads="1"/>
            </p:cNvSpPr>
            <p:nvPr/>
          </p:nvSpPr>
          <p:spPr bwMode="auto">
            <a:xfrm>
              <a:off x="5359401" y="5719763"/>
              <a:ext cx="1509713" cy="804862"/>
            </a:xfrm>
            <a:prstGeom prst="rect">
              <a:avLst/>
            </a:prstGeom>
            <a:solidFill>
              <a:schemeClr val="accent3">
                <a:lumMod val="60000"/>
                <a:lumOff val="40000"/>
              </a:schemeClr>
            </a:solidFill>
            <a:ln w="9525">
              <a:solidFill>
                <a:schemeClr val="accent3">
                  <a:lumMod val="60000"/>
                  <a:lumOff val="40000"/>
                </a:schemeClr>
              </a:solid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defRPr/>
              </a:pPr>
              <a:r>
                <a:rPr lang="de-AT" sz="1000" b="1" dirty="0">
                  <a:latin typeface="Lucida Sans Unicode" pitchFamily="34" charset="0"/>
                  <a:cs typeface="Lucida Sans Unicode" pitchFamily="34" charset="0"/>
                </a:rPr>
                <a:t>Differenz</a:t>
              </a:r>
            </a:p>
            <a:p>
              <a:pPr algn="ctr" eaLnBrk="1" hangingPunct="1">
                <a:defRPr/>
              </a:pPr>
              <a:r>
                <a:rPr lang="de-AT" sz="1000" dirty="0">
                  <a:latin typeface="Lucida Sans Unicode" pitchFamily="34" charset="0"/>
                  <a:cs typeface="Lucida Sans Unicode" pitchFamily="34" charset="0"/>
                </a:rPr>
                <a:t>zwischen Personalbedarf</a:t>
              </a:r>
            </a:p>
            <a:p>
              <a:pPr algn="ctr" eaLnBrk="1" hangingPunct="1">
                <a:defRPr/>
              </a:pPr>
              <a:r>
                <a:rPr lang="de-AT" sz="1000" dirty="0">
                  <a:latin typeface="Lucida Sans Unicode" pitchFamily="34" charset="0"/>
                  <a:cs typeface="Lucida Sans Unicode" pitchFamily="34" charset="0"/>
                </a:rPr>
                <a:t>und Personalangebot</a:t>
              </a:r>
            </a:p>
          </p:txBody>
        </p:sp>
        <p:sp>
          <p:nvSpPr>
            <p:cNvPr id="23583" name="Freeform 248">
              <a:extLst>
                <a:ext uri="{FF2B5EF4-FFF2-40B4-BE49-F238E27FC236}">
                  <a16:creationId xmlns:a16="http://schemas.microsoft.com/office/drawing/2014/main" id="{E0131B11-89B2-4DA4-8397-1A4630DE61A3}"/>
                </a:ext>
              </a:extLst>
            </p:cNvPr>
            <p:cNvSpPr>
              <a:spLocks noEditPoints="1"/>
            </p:cNvSpPr>
            <p:nvPr/>
          </p:nvSpPr>
          <p:spPr bwMode="auto">
            <a:xfrm>
              <a:off x="5072064" y="6040438"/>
              <a:ext cx="179387" cy="120650"/>
            </a:xfrm>
            <a:custGeom>
              <a:avLst/>
              <a:gdLst>
                <a:gd name="T0" fmla="*/ 0 w 176"/>
                <a:gd name="T1" fmla="*/ 2147483646 h 48"/>
                <a:gd name="T2" fmla="*/ 2147483646 w 176"/>
                <a:gd name="T3" fmla="*/ 2147483646 h 48"/>
                <a:gd name="T4" fmla="*/ 2147483646 w 176"/>
                <a:gd name="T5" fmla="*/ 2147483646 h 48"/>
                <a:gd name="T6" fmla="*/ 0 w 176"/>
                <a:gd name="T7" fmla="*/ 2147483646 h 48"/>
                <a:gd name="T8" fmla="*/ 0 w 176"/>
                <a:gd name="T9" fmla="*/ 2147483646 h 48"/>
                <a:gd name="T10" fmla="*/ 2147483646 w 176"/>
                <a:gd name="T11" fmla="*/ 0 h 48"/>
                <a:gd name="T12" fmla="*/ 2147483646 w 176"/>
                <a:gd name="T13" fmla="*/ 2147483646 h 48"/>
                <a:gd name="T14" fmla="*/ 2147483646 w 176"/>
                <a:gd name="T15" fmla="*/ 2147483646 h 48"/>
                <a:gd name="T16" fmla="*/ 2147483646 w 176"/>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6"/>
                <a:gd name="T28" fmla="*/ 0 h 48"/>
                <a:gd name="T29" fmla="*/ 176 w 176"/>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6" h="48">
                  <a:moveTo>
                    <a:pt x="0" y="16"/>
                  </a:moveTo>
                  <a:lnTo>
                    <a:pt x="136" y="16"/>
                  </a:lnTo>
                  <a:lnTo>
                    <a:pt x="136" y="32"/>
                  </a:lnTo>
                  <a:lnTo>
                    <a:pt x="0" y="32"/>
                  </a:lnTo>
                  <a:lnTo>
                    <a:pt x="0" y="16"/>
                  </a:lnTo>
                  <a:close/>
                  <a:moveTo>
                    <a:pt x="128" y="0"/>
                  </a:moveTo>
                  <a:lnTo>
                    <a:pt x="176" y="24"/>
                  </a:lnTo>
                  <a:lnTo>
                    <a:pt x="128" y="48"/>
                  </a:lnTo>
                  <a:lnTo>
                    <a:pt x="128" y="0"/>
                  </a:lnTo>
                  <a:close/>
                </a:path>
              </a:pathLst>
            </a:custGeom>
            <a:solidFill>
              <a:schemeClr val="accent1"/>
            </a:solidFill>
            <a:ln w="1" cap="flat">
              <a:solidFill>
                <a:schemeClr val="accent1"/>
              </a:solidFill>
              <a:prstDash val="solid"/>
              <a:bevel/>
              <a:headEnd/>
              <a:tailEnd/>
            </a:ln>
          </p:spPr>
          <p:txBody>
            <a:bodyPr anchor="ctr"/>
            <a:lstStyle/>
            <a:p>
              <a:endParaRPr lang="de-DE"/>
            </a:p>
          </p:txBody>
        </p:sp>
        <p:sp>
          <p:nvSpPr>
            <p:cNvPr id="23584" name="Freeform 249">
              <a:extLst>
                <a:ext uri="{FF2B5EF4-FFF2-40B4-BE49-F238E27FC236}">
                  <a16:creationId xmlns:a16="http://schemas.microsoft.com/office/drawing/2014/main" id="{76816D3E-57DC-4AD6-A2C1-5FB2E78A974C}"/>
                </a:ext>
              </a:extLst>
            </p:cNvPr>
            <p:cNvSpPr>
              <a:spLocks noEditPoints="1"/>
            </p:cNvSpPr>
            <p:nvPr/>
          </p:nvSpPr>
          <p:spPr bwMode="auto">
            <a:xfrm>
              <a:off x="6931025" y="6040438"/>
              <a:ext cx="179388" cy="120650"/>
            </a:xfrm>
            <a:custGeom>
              <a:avLst/>
              <a:gdLst>
                <a:gd name="T0" fmla="*/ 2147483646 w 176"/>
                <a:gd name="T1" fmla="*/ 2147483646 h 48"/>
                <a:gd name="T2" fmla="*/ 2147483646 w 176"/>
                <a:gd name="T3" fmla="*/ 2147483646 h 48"/>
                <a:gd name="T4" fmla="*/ 2147483646 w 176"/>
                <a:gd name="T5" fmla="*/ 2147483646 h 48"/>
                <a:gd name="T6" fmla="*/ 2147483646 w 176"/>
                <a:gd name="T7" fmla="*/ 2147483646 h 48"/>
                <a:gd name="T8" fmla="*/ 2147483646 w 176"/>
                <a:gd name="T9" fmla="*/ 2147483646 h 48"/>
                <a:gd name="T10" fmla="*/ 2147483646 w 176"/>
                <a:gd name="T11" fmla="*/ 2147483646 h 48"/>
                <a:gd name="T12" fmla="*/ 0 w 176"/>
                <a:gd name="T13" fmla="*/ 2147483646 h 48"/>
                <a:gd name="T14" fmla="*/ 2147483646 w 176"/>
                <a:gd name="T15" fmla="*/ 0 h 48"/>
                <a:gd name="T16" fmla="*/ 2147483646 w 176"/>
                <a:gd name="T17" fmla="*/ 2147483646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6"/>
                <a:gd name="T28" fmla="*/ 0 h 48"/>
                <a:gd name="T29" fmla="*/ 176 w 176"/>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6" h="48">
                  <a:moveTo>
                    <a:pt x="176" y="32"/>
                  </a:moveTo>
                  <a:lnTo>
                    <a:pt x="40" y="32"/>
                  </a:lnTo>
                  <a:lnTo>
                    <a:pt x="40" y="16"/>
                  </a:lnTo>
                  <a:lnTo>
                    <a:pt x="176" y="16"/>
                  </a:lnTo>
                  <a:lnTo>
                    <a:pt x="176" y="32"/>
                  </a:lnTo>
                  <a:close/>
                  <a:moveTo>
                    <a:pt x="48" y="48"/>
                  </a:moveTo>
                  <a:lnTo>
                    <a:pt x="0" y="24"/>
                  </a:lnTo>
                  <a:lnTo>
                    <a:pt x="48" y="0"/>
                  </a:lnTo>
                  <a:lnTo>
                    <a:pt x="48" y="48"/>
                  </a:lnTo>
                  <a:close/>
                </a:path>
              </a:pathLst>
            </a:custGeom>
            <a:solidFill>
              <a:schemeClr val="accent1"/>
            </a:solidFill>
            <a:ln w="1" cap="flat">
              <a:solidFill>
                <a:schemeClr val="accent1"/>
              </a:solidFill>
              <a:prstDash val="solid"/>
              <a:bevel/>
              <a:headEnd/>
              <a:tailEnd/>
            </a:ln>
          </p:spPr>
          <p:txBody>
            <a:bodyPr anchor="ctr"/>
            <a:lstStyle/>
            <a:p>
              <a:endParaRPr lang="de-DE"/>
            </a:p>
          </p:txBody>
        </p:sp>
        <p:sp>
          <p:nvSpPr>
            <p:cNvPr id="47" name="Freeform 284">
              <a:extLst>
                <a:ext uri="{FF2B5EF4-FFF2-40B4-BE49-F238E27FC236}">
                  <a16:creationId xmlns:a16="http://schemas.microsoft.com/office/drawing/2014/main" id="{5A912BD3-4CBB-4CB1-BB42-55FBC550A676}"/>
                </a:ext>
              </a:extLst>
            </p:cNvPr>
            <p:cNvSpPr>
              <a:spLocks noEditPoints="1"/>
            </p:cNvSpPr>
            <p:nvPr/>
          </p:nvSpPr>
          <p:spPr bwMode="auto">
            <a:xfrm>
              <a:off x="4430713" y="5481638"/>
              <a:ext cx="107950" cy="201612"/>
            </a:xfrm>
            <a:custGeom>
              <a:avLst/>
              <a:gdLst/>
              <a:ahLst/>
              <a:cxnLst>
                <a:cxn ang="0">
                  <a:pos x="29" y="0"/>
                </a:cxn>
                <a:cxn ang="0">
                  <a:pos x="29" y="133"/>
                </a:cxn>
                <a:cxn ang="0">
                  <a:pos x="19" y="133"/>
                </a:cxn>
                <a:cxn ang="0">
                  <a:pos x="19" y="0"/>
                </a:cxn>
                <a:cxn ang="0">
                  <a:pos x="29" y="0"/>
                </a:cxn>
                <a:cxn ang="0">
                  <a:pos x="48" y="125"/>
                </a:cxn>
                <a:cxn ang="0">
                  <a:pos x="24" y="173"/>
                </a:cxn>
                <a:cxn ang="0">
                  <a:pos x="0" y="125"/>
                </a:cxn>
                <a:cxn ang="0">
                  <a:pos x="48" y="125"/>
                </a:cxn>
              </a:cxnLst>
              <a:rect l="0" t="0" r="r" b="b"/>
              <a:pathLst>
                <a:path w="48" h="173">
                  <a:moveTo>
                    <a:pt x="29" y="0"/>
                  </a:moveTo>
                  <a:lnTo>
                    <a:pt x="29" y="133"/>
                  </a:lnTo>
                  <a:lnTo>
                    <a:pt x="19" y="133"/>
                  </a:lnTo>
                  <a:lnTo>
                    <a:pt x="19" y="0"/>
                  </a:lnTo>
                  <a:lnTo>
                    <a:pt x="29" y="0"/>
                  </a:lnTo>
                  <a:close/>
                  <a:moveTo>
                    <a:pt x="48" y="125"/>
                  </a:moveTo>
                  <a:lnTo>
                    <a:pt x="24" y="173"/>
                  </a:lnTo>
                  <a:lnTo>
                    <a:pt x="0" y="125"/>
                  </a:lnTo>
                  <a:lnTo>
                    <a:pt x="48" y="125"/>
                  </a:lnTo>
                  <a:close/>
                </a:path>
              </a:pathLst>
            </a:custGeom>
            <a:solidFill>
              <a:schemeClr val="accent5"/>
            </a:solidFill>
            <a:ln w="1" cap="flat">
              <a:solidFill>
                <a:schemeClr val="accent5"/>
              </a:solidFill>
              <a:prstDash val="solid"/>
              <a:bevel/>
              <a:headEnd/>
              <a:tailEnd/>
            </a:ln>
          </p:spPr>
          <p:txBody>
            <a:bodyPr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defRPr/>
              </a:pPr>
              <a:endParaRPr lang="de-AT" sz="700">
                <a:latin typeface="Lucida Sans Unicode" pitchFamily="34" charset="0"/>
                <a:cs typeface="Lucida Sans Unicode" pitchFamily="34" charset="0"/>
              </a:endParaRPr>
            </a:p>
          </p:txBody>
        </p:sp>
      </p:grpSp>
      <p:sp>
        <p:nvSpPr>
          <p:cNvPr id="17461" name="Titel 59">
            <a:extLst>
              <a:ext uri="{FF2B5EF4-FFF2-40B4-BE49-F238E27FC236}">
                <a16:creationId xmlns:a16="http://schemas.microsoft.com/office/drawing/2014/main" id="{02F7564B-AFEA-46CF-A263-9F507863854A}"/>
              </a:ext>
            </a:extLst>
          </p:cNvPr>
          <p:cNvSpPr>
            <a:spLocks noGrp="1"/>
          </p:cNvSpPr>
          <p:nvPr>
            <p:ph type="title"/>
          </p:nvPr>
        </p:nvSpPr>
        <p:spPr>
          <a:xfrm>
            <a:off x="982794" y="585786"/>
            <a:ext cx="9949543" cy="414338"/>
          </a:xfrm>
        </p:spPr>
        <p:txBody>
          <a:bodyPr/>
          <a:lstStyle/>
          <a:p>
            <a:pPr algn="ctr"/>
            <a:r>
              <a:rPr lang="de-AT" altLang="de-DE" dirty="0"/>
              <a:t>Modell des Personalangebotes</a:t>
            </a:r>
          </a:p>
        </p:txBody>
      </p:sp>
      <p:sp>
        <p:nvSpPr>
          <p:cNvPr id="56" name="Datumsplatzhalter 55">
            <a:extLst>
              <a:ext uri="{FF2B5EF4-FFF2-40B4-BE49-F238E27FC236}">
                <a16:creationId xmlns:a16="http://schemas.microsoft.com/office/drawing/2014/main" id="{40386831-DA4E-4CB0-B108-286AB993E9BA}"/>
              </a:ext>
            </a:extLst>
          </p:cNvPr>
          <p:cNvSpPr>
            <a:spLocks noGrp="1"/>
          </p:cNvSpPr>
          <p:nvPr>
            <p:ph type="dt" sz="quarter" idx="10"/>
          </p:nvPr>
        </p:nvSpPr>
        <p:spPr>
          <a:xfrm>
            <a:off x="457200" y="6356350"/>
            <a:ext cx="2133600" cy="365125"/>
          </a:xfrm>
          <a:prstGeom prst="rect">
            <a:avLst/>
          </a:prstGeom>
        </p:spPr>
        <p:txBody>
          <a:bodyPr vert="horz" lIns="91440" tIns="45720" rIns="91440" bIns="45720" rtlCol="0" anchor="ctr"/>
          <a:lstStyle>
            <a:defPPr>
              <a:defRPr lang="de-DE"/>
            </a:defPPr>
            <a:lvl1pPr algn="l" rtl="0" eaLnBrk="1" fontAlgn="auto" hangingPunct="1">
              <a:spcBef>
                <a:spcPts val="0"/>
              </a:spcBef>
              <a:spcAft>
                <a:spcPts val="0"/>
              </a:spcAft>
              <a:defRPr sz="1000" kern="1200">
                <a:solidFill>
                  <a:schemeClr val="tx1">
                    <a:tint val="75000"/>
                  </a:schemeClr>
                </a:solidFill>
                <a:latin typeface="Lucida Sans Unicode" pitchFamily="34" charset="0"/>
                <a:ea typeface="+mn-ea"/>
                <a:cs typeface="Lucida Sans Unicode"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46FBBD02-EED8-409C-9D7B-D70F95F15F28}" type="datetime1">
              <a:rPr lang="de-DE" smtClean="0"/>
              <a:pPr>
                <a:defRPr/>
              </a:pPr>
              <a:t>12.01.2023</a:t>
            </a:fld>
            <a:endParaRPr lang="de-AT" dirty="0"/>
          </a:p>
        </p:txBody>
      </p:sp>
      <p:grpSp>
        <p:nvGrpSpPr>
          <p:cNvPr id="4" name="Gruppieren 3">
            <a:extLst>
              <a:ext uri="{FF2B5EF4-FFF2-40B4-BE49-F238E27FC236}">
                <a16:creationId xmlns:a16="http://schemas.microsoft.com/office/drawing/2014/main" id="{00E7AC76-E058-4964-B8E1-3848577E51B6}"/>
              </a:ext>
            </a:extLst>
          </p:cNvPr>
          <p:cNvGrpSpPr/>
          <p:nvPr/>
        </p:nvGrpSpPr>
        <p:grpSpPr>
          <a:xfrm>
            <a:off x="6721476" y="1916114"/>
            <a:ext cx="3684587" cy="3767137"/>
            <a:chOff x="6721476" y="1916114"/>
            <a:chExt cx="3684587" cy="3767137"/>
          </a:xfrm>
        </p:grpSpPr>
        <p:sp>
          <p:nvSpPr>
            <p:cNvPr id="6" name="Rectangle 98">
              <a:extLst>
                <a:ext uri="{FF2B5EF4-FFF2-40B4-BE49-F238E27FC236}">
                  <a16:creationId xmlns:a16="http://schemas.microsoft.com/office/drawing/2014/main" id="{484D1D49-DC84-4AD9-B7CC-690542314FEB}"/>
                </a:ext>
              </a:extLst>
            </p:cNvPr>
            <p:cNvSpPr>
              <a:spLocks noChangeArrowheads="1"/>
            </p:cNvSpPr>
            <p:nvPr/>
          </p:nvSpPr>
          <p:spPr bwMode="auto">
            <a:xfrm>
              <a:off x="8643938" y="4843463"/>
              <a:ext cx="1403350" cy="563562"/>
            </a:xfrm>
            <a:prstGeom prst="rect">
              <a:avLst/>
            </a:prstGeom>
            <a:solidFill>
              <a:schemeClr val="accent2">
                <a:lumMod val="60000"/>
                <a:lumOff val="40000"/>
              </a:schemeClr>
            </a:solidFill>
            <a:ln w="9525">
              <a:solidFill>
                <a:schemeClr val="accent2">
                  <a:lumMod val="60000"/>
                  <a:lumOff val="40000"/>
                </a:schemeClr>
              </a:solid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defRPr/>
              </a:pPr>
              <a:endParaRPr lang="de-AT" sz="700" dirty="0">
                <a:latin typeface="Lucida Sans Unicode" pitchFamily="34" charset="0"/>
                <a:cs typeface="Lucida Sans Unicode" pitchFamily="34" charset="0"/>
              </a:endParaRPr>
            </a:p>
          </p:txBody>
        </p:sp>
        <p:sp>
          <p:nvSpPr>
            <p:cNvPr id="23564" name="Rectangle 103">
              <a:extLst>
                <a:ext uri="{FF2B5EF4-FFF2-40B4-BE49-F238E27FC236}">
                  <a16:creationId xmlns:a16="http://schemas.microsoft.com/office/drawing/2014/main" id="{834C7B75-3D14-4068-8C41-0220F7CED99B}"/>
                </a:ext>
              </a:extLst>
            </p:cNvPr>
            <p:cNvSpPr>
              <a:spLocks noChangeArrowheads="1"/>
            </p:cNvSpPr>
            <p:nvPr/>
          </p:nvSpPr>
          <p:spPr bwMode="auto">
            <a:xfrm>
              <a:off x="7145338" y="4843463"/>
              <a:ext cx="1403350" cy="563562"/>
            </a:xfrm>
            <a:prstGeom prst="rect">
              <a:avLst/>
            </a:prstGeom>
            <a:solidFill>
              <a:schemeClr val="accent1"/>
            </a:solidFill>
            <a:ln w="9525">
              <a:solidFill>
                <a:schemeClr val="accent1"/>
              </a:solidFill>
              <a:miter lim="800000"/>
              <a:headEnd/>
              <a:tailEnd/>
            </a:ln>
          </p:spPr>
          <p:txBody>
            <a:bodyPr anchor="ctr"/>
            <a:lstStyle>
              <a:lvl1pPr>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1pPr>
              <a:lvl2pPr marL="742950" indent="-285750">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2pPr>
              <a:lvl3pPr marL="1143000" indent="-228600">
                <a:spcBef>
                  <a:spcPct val="20000"/>
                </a:spcBef>
                <a:buSzPct val="80000"/>
                <a:buFont typeface="Lucida Sans Unicode" panose="020B0602030504020204" pitchFamily="34" charset="0"/>
                <a:buChar char="»"/>
                <a:defRPr>
                  <a:solidFill>
                    <a:srgbClr val="67726B"/>
                  </a:solidFill>
                  <a:latin typeface="Lucida Sans Unicode" panose="020B0602030504020204" pitchFamily="34" charset="0"/>
                  <a:cs typeface="Lucida Sans Unicode" panose="020B0602030504020204" pitchFamily="34" charset="0"/>
                </a:defRPr>
              </a:lvl3pPr>
              <a:lvl4pPr marL="1600200" indent="-228600">
                <a:spcBef>
                  <a:spcPct val="20000"/>
                </a:spcBef>
                <a:buFont typeface="Lucida Sans Unicode" panose="020B0602030504020204" pitchFamily="34" charset="0"/>
                <a:buChar char="»"/>
                <a:defRPr sz="1600">
                  <a:solidFill>
                    <a:srgbClr val="67726B"/>
                  </a:solidFill>
                  <a:latin typeface="Lucida Sans Unicode" panose="020B0602030504020204" pitchFamily="34" charset="0"/>
                  <a:cs typeface="Lucida Sans Unicode" panose="020B0602030504020204" pitchFamily="34" charset="0"/>
                </a:defRPr>
              </a:lvl4pPr>
              <a:lvl5pPr marL="2057400" indent="-228600">
                <a:spcBef>
                  <a:spcPct val="20000"/>
                </a:spcBef>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9pPr>
            </a:lstStyle>
            <a:p>
              <a:pPr algn="ctr" eaLnBrk="1" hangingPunct="1">
                <a:spcBef>
                  <a:spcPct val="0"/>
                </a:spcBef>
                <a:buFontTx/>
                <a:buNone/>
              </a:pPr>
              <a:endParaRPr lang="de-AT" altLang="de-DE" sz="700">
                <a:solidFill>
                  <a:schemeClr val="tx1"/>
                </a:solidFill>
                <a:cs typeface="Arial" panose="020B0604020202020204" pitchFamily="34" charset="0"/>
              </a:endParaRPr>
            </a:p>
          </p:txBody>
        </p:sp>
        <p:sp>
          <p:nvSpPr>
            <p:cNvPr id="10" name="Rectangle 119">
              <a:extLst>
                <a:ext uri="{FF2B5EF4-FFF2-40B4-BE49-F238E27FC236}">
                  <a16:creationId xmlns:a16="http://schemas.microsoft.com/office/drawing/2014/main" id="{9929BC26-49A1-4D53-A7A0-ED0AD4DC2DAC}"/>
                </a:ext>
              </a:extLst>
            </p:cNvPr>
            <p:cNvSpPr>
              <a:spLocks noChangeArrowheads="1"/>
            </p:cNvSpPr>
            <p:nvPr/>
          </p:nvSpPr>
          <p:spPr bwMode="auto">
            <a:xfrm>
              <a:off x="6721476" y="2370138"/>
              <a:ext cx="3311525" cy="2171700"/>
            </a:xfrm>
            <a:prstGeom prst="rect">
              <a:avLst/>
            </a:prstGeom>
            <a:solidFill>
              <a:schemeClr val="accent1">
                <a:lumMod val="60000"/>
                <a:lumOff val="40000"/>
              </a:schemeClr>
            </a:solidFill>
            <a:ln w="9525">
              <a:solidFill>
                <a:schemeClr val="accent1">
                  <a:lumMod val="60000"/>
                  <a:lumOff val="40000"/>
                </a:schemeClr>
              </a:solid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defRPr/>
              </a:pPr>
              <a:endParaRPr lang="de-AT" sz="700" dirty="0">
                <a:latin typeface="Lucida Sans Unicode" pitchFamily="34" charset="0"/>
                <a:cs typeface="Lucida Sans Unicode" pitchFamily="34" charset="0"/>
              </a:endParaRPr>
            </a:p>
          </p:txBody>
        </p:sp>
        <p:sp>
          <p:nvSpPr>
            <p:cNvPr id="23573" name="Rectangle 158">
              <a:extLst>
                <a:ext uri="{FF2B5EF4-FFF2-40B4-BE49-F238E27FC236}">
                  <a16:creationId xmlns:a16="http://schemas.microsoft.com/office/drawing/2014/main" id="{9D82B98E-477C-4904-86D6-233F4D4880DE}"/>
                </a:ext>
              </a:extLst>
            </p:cNvPr>
            <p:cNvSpPr>
              <a:spLocks noChangeArrowheads="1"/>
            </p:cNvSpPr>
            <p:nvPr/>
          </p:nvSpPr>
          <p:spPr bwMode="auto">
            <a:xfrm>
              <a:off x="6792913" y="2451100"/>
              <a:ext cx="1008062" cy="401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1pPr>
              <a:lvl2pPr marL="742950" indent="-285750">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2pPr>
              <a:lvl3pPr marL="1143000" indent="-228600">
                <a:spcBef>
                  <a:spcPct val="20000"/>
                </a:spcBef>
                <a:buSzPct val="80000"/>
                <a:buFont typeface="Lucida Sans Unicode" panose="020B0602030504020204" pitchFamily="34" charset="0"/>
                <a:buChar char="»"/>
                <a:defRPr>
                  <a:solidFill>
                    <a:srgbClr val="67726B"/>
                  </a:solidFill>
                  <a:latin typeface="Lucida Sans Unicode" panose="020B0602030504020204" pitchFamily="34" charset="0"/>
                  <a:cs typeface="Lucida Sans Unicode" panose="020B0602030504020204" pitchFamily="34" charset="0"/>
                </a:defRPr>
              </a:lvl3pPr>
              <a:lvl4pPr marL="1600200" indent="-228600">
                <a:spcBef>
                  <a:spcPct val="20000"/>
                </a:spcBef>
                <a:buFont typeface="Lucida Sans Unicode" panose="020B0602030504020204" pitchFamily="34" charset="0"/>
                <a:buChar char="»"/>
                <a:defRPr sz="1600">
                  <a:solidFill>
                    <a:srgbClr val="67726B"/>
                  </a:solidFill>
                  <a:latin typeface="Lucida Sans Unicode" panose="020B0602030504020204" pitchFamily="34" charset="0"/>
                  <a:cs typeface="Lucida Sans Unicode" panose="020B0602030504020204" pitchFamily="34" charset="0"/>
                </a:defRPr>
              </a:lvl4pPr>
              <a:lvl5pPr marL="2057400" indent="-228600">
                <a:spcBef>
                  <a:spcPct val="20000"/>
                </a:spcBef>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9pPr>
            </a:lstStyle>
            <a:p>
              <a:pPr algn="ctr" eaLnBrk="1" hangingPunct="1">
                <a:spcBef>
                  <a:spcPct val="0"/>
                </a:spcBef>
                <a:buFontTx/>
                <a:buNone/>
              </a:pPr>
              <a:r>
                <a:rPr lang="de-AT" altLang="de-DE" sz="700">
                  <a:solidFill>
                    <a:schemeClr val="tx1"/>
                  </a:solidFill>
                  <a:cs typeface="Arial" panose="020B0604020202020204" pitchFamily="34" charset="0"/>
                </a:rPr>
                <a:t>Intramural (akut)</a:t>
              </a:r>
            </a:p>
          </p:txBody>
        </p:sp>
        <p:sp>
          <p:nvSpPr>
            <p:cNvPr id="23576" name="Rectangle 190">
              <a:extLst>
                <a:ext uri="{FF2B5EF4-FFF2-40B4-BE49-F238E27FC236}">
                  <a16:creationId xmlns:a16="http://schemas.microsoft.com/office/drawing/2014/main" id="{3911144B-6806-4553-A7F0-9E89BA9DCC08}"/>
                </a:ext>
              </a:extLst>
            </p:cNvPr>
            <p:cNvSpPr>
              <a:spLocks noChangeArrowheads="1"/>
            </p:cNvSpPr>
            <p:nvPr/>
          </p:nvSpPr>
          <p:spPr bwMode="auto">
            <a:xfrm>
              <a:off x="6792913" y="3886201"/>
              <a:ext cx="3168650" cy="5635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1pPr>
              <a:lvl2pPr marL="742950" indent="-285750">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2pPr>
              <a:lvl3pPr marL="1143000" indent="-228600">
                <a:spcBef>
                  <a:spcPct val="20000"/>
                </a:spcBef>
                <a:buSzPct val="80000"/>
                <a:buFont typeface="Lucida Sans Unicode" panose="020B0602030504020204" pitchFamily="34" charset="0"/>
                <a:buChar char="»"/>
                <a:defRPr>
                  <a:solidFill>
                    <a:srgbClr val="67726B"/>
                  </a:solidFill>
                  <a:latin typeface="Lucida Sans Unicode" panose="020B0602030504020204" pitchFamily="34" charset="0"/>
                  <a:cs typeface="Lucida Sans Unicode" panose="020B0602030504020204" pitchFamily="34" charset="0"/>
                </a:defRPr>
              </a:lvl3pPr>
              <a:lvl4pPr marL="1600200" indent="-228600">
                <a:spcBef>
                  <a:spcPct val="20000"/>
                </a:spcBef>
                <a:buFont typeface="Lucida Sans Unicode" panose="020B0602030504020204" pitchFamily="34" charset="0"/>
                <a:buChar char="»"/>
                <a:defRPr sz="1600">
                  <a:solidFill>
                    <a:srgbClr val="67726B"/>
                  </a:solidFill>
                  <a:latin typeface="Lucida Sans Unicode" panose="020B0602030504020204" pitchFamily="34" charset="0"/>
                  <a:cs typeface="Lucida Sans Unicode" panose="020B0602030504020204" pitchFamily="34" charset="0"/>
                </a:defRPr>
              </a:lvl4pPr>
              <a:lvl5pPr marL="2057400" indent="-228600">
                <a:spcBef>
                  <a:spcPct val="20000"/>
                </a:spcBef>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9pPr>
            </a:lstStyle>
            <a:p>
              <a:pPr algn="ctr" eaLnBrk="1" hangingPunct="1">
                <a:spcBef>
                  <a:spcPct val="0"/>
                </a:spcBef>
                <a:buFontTx/>
                <a:buNone/>
              </a:pPr>
              <a:r>
                <a:rPr lang="de-AT" altLang="de-DE" sz="700" dirty="0">
                  <a:solidFill>
                    <a:schemeClr val="tx1"/>
                  </a:solidFill>
                  <a:cs typeface="Arial" panose="020B0604020202020204" pitchFamily="34" charset="0"/>
                </a:rPr>
                <a:t>Prognose des Bedarfs</a:t>
              </a:r>
            </a:p>
            <a:p>
              <a:pPr algn="ctr" eaLnBrk="1" hangingPunct="1">
                <a:spcBef>
                  <a:spcPct val="0"/>
                </a:spcBef>
                <a:buFontTx/>
                <a:buNone/>
              </a:pPr>
              <a:r>
                <a:rPr lang="de-AT" altLang="de-DE" sz="700" dirty="0">
                  <a:solidFill>
                    <a:schemeClr val="tx1"/>
                  </a:solidFill>
                  <a:cs typeface="Arial" panose="020B0604020202020204" pitchFamily="34" charset="0"/>
                </a:rPr>
                <a:t>an Personen (VZÄ)</a:t>
              </a:r>
            </a:p>
            <a:p>
              <a:pPr algn="ctr" eaLnBrk="1" hangingPunct="1">
                <a:spcBef>
                  <a:spcPct val="0"/>
                </a:spcBef>
                <a:buFontTx/>
                <a:buNone/>
              </a:pPr>
              <a:r>
                <a:rPr lang="de-AT" altLang="de-DE" sz="700" dirty="0">
                  <a:solidFill>
                    <a:schemeClr val="tx1"/>
                  </a:solidFill>
                  <a:cs typeface="Arial" panose="020B0604020202020204" pitchFamily="34" charset="0"/>
                </a:rPr>
                <a:t>Berufsgruppen im Jahre x</a:t>
              </a:r>
            </a:p>
          </p:txBody>
        </p:sp>
        <p:sp>
          <p:nvSpPr>
            <p:cNvPr id="23585" name="Rectangle 250">
              <a:extLst>
                <a:ext uri="{FF2B5EF4-FFF2-40B4-BE49-F238E27FC236}">
                  <a16:creationId xmlns:a16="http://schemas.microsoft.com/office/drawing/2014/main" id="{DB9ECE26-46F2-4046-9CA8-DA2F31860C03}"/>
                </a:ext>
              </a:extLst>
            </p:cNvPr>
            <p:cNvSpPr>
              <a:spLocks noChangeArrowheads="1"/>
            </p:cNvSpPr>
            <p:nvPr/>
          </p:nvSpPr>
          <p:spPr bwMode="auto">
            <a:xfrm>
              <a:off x="7216776" y="4924425"/>
              <a:ext cx="1260475" cy="401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1pPr>
              <a:lvl2pPr marL="742950" indent="-285750">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2pPr>
              <a:lvl3pPr marL="1143000" indent="-228600">
                <a:spcBef>
                  <a:spcPct val="20000"/>
                </a:spcBef>
                <a:buSzPct val="80000"/>
                <a:buFont typeface="Lucida Sans Unicode" panose="020B0602030504020204" pitchFamily="34" charset="0"/>
                <a:buChar char="»"/>
                <a:defRPr>
                  <a:solidFill>
                    <a:srgbClr val="67726B"/>
                  </a:solidFill>
                  <a:latin typeface="Lucida Sans Unicode" panose="020B0602030504020204" pitchFamily="34" charset="0"/>
                  <a:cs typeface="Lucida Sans Unicode" panose="020B0602030504020204" pitchFamily="34" charset="0"/>
                </a:defRPr>
              </a:lvl3pPr>
              <a:lvl4pPr marL="1600200" indent="-228600">
                <a:spcBef>
                  <a:spcPct val="20000"/>
                </a:spcBef>
                <a:buFont typeface="Lucida Sans Unicode" panose="020B0602030504020204" pitchFamily="34" charset="0"/>
                <a:buChar char="»"/>
                <a:defRPr sz="1600">
                  <a:solidFill>
                    <a:srgbClr val="67726B"/>
                  </a:solidFill>
                  <a:latin typeface="Lucida Sans Unicode" panose="020B0602030504020204" pitchFamily="34" charset="0"/>
                  <a:cs typeface="Lucida Sans Unicode" panose="020B0602030504020204" pitchFamily="34" charset="0"/>
                </a:defRPr>
              </a:lvl4pPr>
              <a:lvl5pPr marL="2057400" indent="-228600">
                <a:spcBef>
                  <a:spcPct val="20000"/>
                </a:spcBef>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9pPr>
            </a:lstStyle>
            <a:p>
              <a:pPr algn="ctr" eaLnBrk="1" hangingPunct="1">
                <a:spcBef>
                  <a:spcPct val="0"/>
                </a:spcBef>
                <a:buFontTx/>
                <a:buNone/>
              </a:pPr>
              <a:r>
                <a:rPr lang="de-AT" altLang="de-DE" sz="700">
                  <a:solidFill>
                    <a:schemeClr val="tx1"/>
                  </a:solidFill>
                  <a:cs typeface="Arial" panose="020B0604020202020204" pitchFamily="34" charset="0"/>
                </a:rPr>
                <a:t>Bedarf in sonstigen Berufsfeldern (Köpfe)</a:t>
              </a:r>
            </a:p>
          </p:txBody>
        </p:sp>
        <p:sp>
          <p:nvSpPr>
            <p:cNvPr id="23586" name="Freeform 258">
              <a:extLst>
                <a:ext uri="{FF2B5EF4-FFF2-40B4-BE49-F238E27FC236}">
                  <a16:creationId xmlns:a16="http://schemas.microsoft.com/office/drawing/2014/main" id="{376297CA-5489-4AB8-9392-B38696E10959}"/>
                </a:ext>
              </a:extLst>
            </p:cNvPr>
            <p:cNvSpPr>
              <a:spLocks noEditPoints="1"/>
            </p:cNvSpPr>
            <p:nvPr/>
          </p:nvSpPr>
          <p:spPr bwMode="auto">
            <a:xfrm>
              <a:off x="9288463" y="5483226"/>
              <a:ext cx="107950" cy="200025"/>
            </a:xfrm>
            <a:custGeom>
              <a:avLst/>
              <a:gdLst>
                <a:gd name="T0" fmla="*/ 2147483646 w 200"/>
                <a:gd name="T1" fmla="*/ 2147483646 h 830"/>
                <a:gd name="T2" fmla="*/ 2147483646 w 200"/>
                <a:gd name="T3" fmla="*/ 2147483646 h 830"/>
                <a:gd name="T4" fmla="*/ 2147483646 w 200"/>
                <a:gd name="T5" fmla="*/ 2147483646 h 830"/>
                <a:gd name="T6" fmla="*/ 2147483646 w 200"/>
                <a:gd name="T7" fmla="*/ 2147483646 h 830"/>
                <a:gd name="T8" fmla="*/ 2147483646 w 200"/>
                <a:gd name="T9" fmla="*/ 2147483646 h 830"/>
                <a:gd name="T10" fmla="*/ 2147483646 w 200"/>
                <a:gd name="T11" fmla="*/ 0 h 830"/>
                <a:gd name="T12" fmla="*/ 2147483646 w 200"/>
                <a:gd name="T13" fmla="*/ 2147483646 h 830"/>
                <a:gd name="T14" fmla="*/ 2147483646 w 200"/>
                <a:gd name="T15" fmla="*/ 2147483646 h 830"/>
                <a:gd name="T16" fmla="*/ 2147483646 w 200"/>
                <a:gd name="T17" fmla="*/ 2147483646 h 830"/>
                <a:gd name="T18" fmla="*/ 0 w 200"/>
                <a:gd name="T19" fmla="*/ 2147483646 h 830"/>
                <a:gd name="T20" fmla="*/ 2147483646 w 200"/>
                <a:gd name="T21" fmla="*/ 2147483646 h 8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
                <a:gd name="T34" fmla="*/ 0 h 830"/>
                <a:gd name="T35" fmla="*/ 200 w 200"/>
                <a:gd name="T36" fmla="*/ 830 h 8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 h="830">
                  <a:moveTo>
                    <a:pt x="117" y="17"/>
                  </a:moveTo>
                  <a:lnTo>
                    <a:pt x="117" y="664"/>
                  </a:lnTo>
                  <a:cubicBezTo>
                    <a:pt x="117" y="673"/>
                    <a:pt x="110" y="680"/>
                    <a:pt x="100" y="680"/>
                  </a:cubicBezTo>
                  <a:cubicBezTo>
                    <a:pt x="91" y="680"/>
                    <a:pt x="84" y="673"/>
                    <a:pt x="84" y="664"/>
                  </a:cubicBezTo>
                  <a:lnTo>
                    <a:pt x="84" y="17"/>
                  </a:lnTo>
                  <a:cubicBezTo>
                    <a:pt x="84" y="8"/>
                    <a:pt x="91" y="0"/>
                    <a:pt x="100" y="0"/>
                  </a:cubicBezTo>
                  <a:cubicBezTo>
                    <a:pt x="110" y="0"/>
                    <a:pt x="117" y="8"/>
                    <a:pt x="117" y="17"/>
                  </a:cubicBezTo>
                  <a:close/>
                  <a:moveTo>
                    <a:pt x="200" y="630"/>
                  </a:moveTo>
                  <a:lnTo>
                    <a:pt x="100" y="830"/>
                  </a:lnTo>
                  <a:lnTo>
                    <a:pt x="0" y="630"/>
                  </a:lnTo>
                  <a:lnTo>
                    <a:pt x="200" y="630"/>
                  </a:lnTo>
                  <a:close/>
                </a:path>
              </a:pathLst>
            </a:custGeom>
            <a:solidFill>
              <a:schemeClr val="accent1"/>
            </a:solidFill>
            <a:ln w="1" cap="flat">
              <a:solidFill>
                <a:schemeClr val="accent1"/>
              </a:solidFill>
              <a:prstDash val="solid"/>
              <a:bevel/>
              <a:headEnd/>
              <a:tailEnd/>
            </a:ln>
          </p:spPr>
          <p:txBody>
            <a:bodyPr anchor="ctr"/>
            <a:lstStyle/>
            <a:p>
              <a:endParaRPr lang="de-DE"/>
            </a:p>
          </p:txBody>
        </p:sp>
        <p:sp>
          <p:nvSpPr>
            <p:cNvPr id="23588" name="Rectangle 285">
              <a:extLst>
                <a:ext uri="{FF2B5EF4-FFF2-40B4-BE49-F238E27FC236}">
                  <a16:creationId xmlns:a16="http://schemas.microsoft.com/office/drawing/2014/main" id="{A92A9BC7-DFAA-4E61-AA83-B7FC23468F38}"/>
                </a:ext>
              </a:extLst>
            </p:cNvPr>
            <p:cNvSpPr>
              <a:spLocks noChangeArrowheads="1"/>
            </p:cNvSpPr>
            <p:nvPr/>
          </p:nvSpPr>
          <p:spPr bwMode="auto">
            <a:xfrm>
              <a:off x="7864475" y="2451100"/>
              <a:ext cx="1028700" cy="401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1pPr>
              <a:lvl2pPr marL="742950" indent="-285750">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2pPr>
              <a:lvl3pPr marL="1143000" indent="-228600">
                <a:spcBef>
                  <a:spcPct val="20000"/>
                </a:spcBef>
                <a:buSzPct val="80000"/>
                <a:buFont typeface="Lucida Sans Unicode" panose="020B0602030504020204" pitchFamily="34" charset="0"/>
                <a:buChar char="»"/>
                <a:defRPr>
                  <a:solidFill>
                    <a:srgbClr val="67726B"/>
                  </a:solidFill>
                  <a:latin typeface="Lucida Sans Unicode" panose="020B0602030504020204" pitchFamily="34" charset="0"/>
                  <a:cs typeface="Lucida Sans Unicode" panose="020B0602030504020204" pitchFamily="34" charset="0"/>
                </a:defRPr>
              </a:lvl3pPr>
              <a:lvl4pPr marL="1600200" indent="-228600">
                <a:spcBef>
                  <a:spcPct val="20000"/>
                </a:spcBef>
                <a:buFont typeface="Lucida Sans Unicode" panose="020B0602030504020204" pitchFamily="34" charset="0"/>
                <a:buChar char="»"/>
                <a:defRPr sz="1600">
                  <a:solidFill>
                    <a:srgbClr val="67726B"/>
                  </a:solidFill>
                  <a:latin typeface="Lucida Sans Unicode" panose="020B0602030504020204" pitchFamily="34" charset="0"/>
                  <a:cs typeface="Lucida Sans Unicode" panose="020B0602030504020204" pitchFamily="34" charset="0"/>
                </a:defRPr>
              </a:lvl4pPr>
              <a:lvl5pPr marL="2057400" indent="-228600">
                <a:spcBef>
                  <a:spcPct val="20000"/>
                </a:spcBef>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9pPr>
            </a:lstStyle>
            <a:p>
              <a:pPr algn="ctr" eaLnBrk="1" hangingPunct="1">
                <a:spcBef>
                  <a:spcPct val="0"/>
                </a:spcBef>
                <a:buFontTx/>
                <a:buNone/>
              </a:pPr>
              <a:r>
                <a:rPr lang="de-AT" altLang="de-DE" sz="700">
                  <a:solidFill>
                    <a:schemeClr val="tx1"/>
                  </a:solidFill>
                  <a:cs typeface="Arial" panose="020B0604020202020204" pitchFamily="34" charset="0"/>
                </a:rPr>
                <a:t>Extramural (HKP)</a:t>
              </a:r>
            </a:p>
          </p:txBody>
        </p:sp>
        <p:sp>
          <p:nvSpPr>
            <p:cNvPr id="23589" name="Freeform 292">
              <a:extLst>
                <a:ext uri="{FF2B5EF4-FFF2-40B4-BE49-F238E27FC236}">
                  <a16:creationId xmlns:a16="http://schemas.microsoft.com/office/drawing/2014/main" id="{9B62493E-7193-4430-81C4-027E99C24CD1}"/>
                </a:ext>
              </a:extLst>
            </p:cNvPr>
            <p:cNvSpPr>
              <a:spLocks noEditPoints="1"/>
            </p:cNvSpPr>
            <p:nvPr/>
          </p:nvSpPr>
          <p:spPr bwMode="auto">
            <a:xfrm>
              <a:off x="8293100" y="3646488"/>
              <a:ext cx="107950" cy="201612"/>
            </a:xfrm>
            <a:custGeom>
              <a:avLst/>
              <a:gdLst>
                <a:gd name="T0" fmla="*/ 2147483646 w 200"/>
                <a:gd name="T1" fmla="*/ 2147483646 h 737"/>
                <a:gd name="T2" fmla="*/ 2147483646 w 200"/>
                <a:gd name="T3" fmla="*/ 2147483646 h 737"/>
                <a:gd name="T4" fmla="*/ 2147483646 w 200"/>
                <a:gd name="T5" fmla="*/ 2147483646 h 737"/>
                <a:gd name="T6" fmla="*/ 2147483646 w 200"/>
                <a:gd name="T7" fmla="*/ 2147483646 h 737"/>
                <a:gd name="T8" fmla="*/ 2147483646 w 200"/>
                <a:gd name="T9" fmla="*/ 2147483646 h 737"/>
                <a:gd name="T10" fmla="*/ 2147483646 w 200"/>
                <a:gd name="T11" fmla="*/ 0 h 737"/>
                <a:gd name="T12" fmla="*/ 2147483646 w 200"/>
                <a:gd name="T13" fmla="*/ 2147483646 h 737"/>
                <a:gd name="T14" fmla="*/ 2147483646 w 200"/>
                <a:gd name="T15" fmla="*/ 2147483646 h 737"/>
                <a:gd name="T16" fmla="*/ 2147483646 w 200"/>
                <a:gd name="T17" fmla="*/ 2147483646 h 737"/>
                <a:gd name="T18" fmla="*/ 0 w 200"/>
                <a:gd name="T19" fmla="*/ 2147483646 h 737"/>
                <a:gd name="T20" fmla="*/ 2147483646 w 200"/>
                <a:gd name="T21" fmla="*/ 2147483646 h 7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
                <a:gd name="T34" fmla="*/ 0 h 737"/>
                <a:gd name="T35" fmla="*/ 200 w 200"/>
                <a:gd name="T36" fmla="*/ 737 h 7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 h="737">
                  <a:moveTo>
                    <a:pt x="116" y="17"/>
                  </a:moveTo>
                  <a:lnTo>
                    <a:pt x="116" y="570"/>
                  </a:lnTo>
                  <a:cubicBezTo>
                    <a:pt x="116" y="579"/>
                    <a:pt x="109" y="587"/>
                    <a:pt x="100" y="587"/>
                  </a:cubicBezTo>
                  <a:cubicBezTo>
                    <a:pt x="91" y="587"/>
                    <a:pt x="83" y="579"/>
                    <a:pt x="83" y="570"/>
                  </a:cubicBezTo>
                  <a:lnTo>
                    <a:pt x="83" y="17"/>
                  </a:lnTo>
                  <a:cubicBezTo>
                    <a:pt x="83" y="8"/>
                    <a:pt x="91" y="0"/>
                    <a:pt x="100" y="0"/>
                  </a:cubicBezTo>
                  <a:cubicBezTo>
                    <a:pt x="109" y="0"/>
                    <a:pt x="116" y="8"/>
                    <a:pt x="116" y="17"/>
                  </a:cubicBezTo>
                  <a:close/>
                  <a:moveTo>
                    <a:pt x="200" y="537"/>
                  </a:moveTo>
                  <a:lnTo>
                    <a:pt x="100" y="737"/>
                  </a:lnTo>
                  <a:lnTo>
                    <a:pt x="0" y="537"/>
                  </a:lnTo>
                  <a:lnTo>
                    <a:pt x="200" y="537"/>
                  </a:lnTo>
                  <a:close/>
                </a:path>
              </a:pathLst>
            </a:custGeom>
            <a:solidFill>
              <a:schemeClr val="accent1"/>
            </a:solidFill>
            <a:ln w="1" cap="flat">
              <a:solidFill>
                <a:schemeClr val="accent1"/>
              </a:solidFill>
              <a:prstDash val="solid"/>
              <a:bevel/>
              <a:headEnd/>
              <a:tailEnd/>
            </a:ln>
          </p:spPr>
          <p:txBody>
            <a:bodyPr anchor="ctr"/>
            <a:lstStyle/>
            <a:p>
              <a:endParaRPr lang="de-DE"/>
            </a:p>
          </p:txBody>
        </p:sp>
        <p:sp>
          <p:nvSpPr>
            <p:cNvPr id="23590" name="Rectangle 293">
              <a:extLst>
                <a:ext uri="{FF2B5EF4-FFF2-40B4-BE49-F238E27FC236}">
                  <a16:creationId xmlns:a16="http://schemas.microsoft.com/office/drawing/2014/main" id="{63C3A17E-8C76-43C4-BCA3-8E3C7CD45E37}"/>
                </a:ext>
              </a:extLst>
            </p:cNvPr>
            <p:cNvSpPr>
              <a:spLocks noChangeArrowheads="1"/>
            </p:cNvSpPr>
            <p:nvPr/>
          </p:nvSpPr>
          <p:spPr bwMode="auto">
            <a:xfrm>
              <a:off x="8715376" y="4924425"/>
              <a:ext cx="1260475" cy="401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1pPr>
              <a:lvl2pPr marL="742950" indent="-285750">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2pPr>
              <a:lvl3pPr marL="1143000" indent="-228600">
                <a:spcBef>
                  <a:spcPct val="20000"/>
                </a:spcBef>
                <a:buSzPct val="80000"/>
                <a:buFont typeface="Lucida Sans Unicode" panose="020B0602030504020204" pitchFamily="34" charset="0"/>
                <a:buChar char="»"/>
                <a:defRPr>
                  <a:solidFill>
                    <a:srgbClr val="67726B"/>
                  </a:solidFill>
                  <a:latin typeface="Lucida Sans Unicode" panose="020B0602030504020204" pitchFamily="34" charset="0"/>
                  <a:cs typeface="Lucida Sans Unicode" panose="020B0602030504020204" pitchFamily="34" charset="0"/>
                </a:defRPr>
              </a:lvl3pPr>
              <a:lvl4pPr marL="1600200" indent="-228600">
                <a:spcBef>
                  <a:spcPct val="20000"/>
                </a:spcBef>
                <a:buFont typeface="Lucida Sans Unicode" panose="020B0602030504020204" pitchFamily="34" charset="0"/>
                <a:buChar char="»"/>
                <a:defRPr sz="1600">
                  <a:solidFill>
                    <a:srgbClr val="67726B"/>
                  </a:solidFill>
                  <a:latin typeface="Lucida Sans Unicode" panose="020B0602030504020204" pitchFamily="34" charset="0"/>
                  <a:cs typeface="Lucida Sans Unicode" panose="020B0602030504020204" pitchFamily="34" charset="0"/>
                </a:defRPr>
              </a:lvl4pPr>
              <a:lvl5pPr marL="2057400" indent="-228600">
                <a:spcBef>
                  <a:spcPct val="20000"/>
                </a:spcBef>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9pPr>
            </a:lstStyle>
            <a:p>
              <a:pPr algn="ctr" eaLnBrk="1" hangingPunct="1">
                <a:spcBef>
                  <a:spcPct val="0"/>
                </a:spcBef>
                <a:buFontTx/>
                <a:buNone/>
              </a:pPr>
              <a:r>
                <a:rPr lang="de-AT" altLang="de-DE" sz="700">
                  <a:solidFill>
                    <a:schemeClr val="tx1"/>
                  </a:solidFill>
                  <a:cs typeface="Arial" panose="020B0604020202020204" pitchFamily="34" charset="0"/>
                </a:rPr>
                <a:t>Umrechnung von VZÄ in Köpfe („Teilzeitfaktor“)</a:t>
              </a:r>
            </a:p>
          </p:txBody>
        </p:sp>
        <p:sp>
          <p:nvSpPr>
            <p:cNvPr id="23591" name="Freeform 302">
              <a:extLst>
                <a:ext uri="{FF2B5EF4-FFF2-40B4-BE49-F238E27FC236}">
                  <a16:creationId xmlns:a16="http://schemas.microsoft.com/office/drawing/2014/main" id="{8E999C57-0391-4CC0-8BCF-C595107607BC}"/>
                </a:ext>
              </a:extLst>
            </p:cNvPr>
            <p:cNvSpPr>
              <a:spLocks noEditPoints="1"/>
            </p:cNvSpPr>
            <p:nvPr/>
          </p:nvSpPr>
          <p:spPr bwMode="auto">
            <a:xfrm>
              <a:off x="9288463" y="4603751"/>
              <a:ext cx="107950" cy="201613"/>
            </a:xfrm>
            <a:custGeom>
              <a:avLst/>
              <a:gdLst>
                <a:gd name="T0" fmla="*/ 2147483646 w 200"/>
                <a:gd name="T1" fmla="*/ 2147483646 h 574"/>
                <a:gd name="T2" fmla="*/ 2147483646 w 200"/>
                <a:gd name="T3" fmla="*/ 2147483646 h 574"/>
                <a:gd name="T4" fmla="*/ 2147483646 w 200"/>
                <a:gd name="T5" fmla="*/ 2147483646 h 574"/>
                <a:gd name="T6" fmla="*/ 2147483646 w 200"/>
                <a:gd name="T7" fmla="*/ 2147483646 h 574"/>
                <a:gd name="T8" fmla="*/ 2147483646 w 200"/>
                <a:gd name="T9" fmla="*/ 2147483646 h 574"/>
                <a:gd name="T10" fmla="*/ 2147483646 w 200"/>
                <a:gd name="T11" fmla="*/ 0 h 574"/>
                <a:gd name="T12" fmla="*/ 2147483646 w 200"/>
                <a:gd name="T13" fmla="*/ 2147483646 h 574"/>
                <a:gd name="T14" fmla="*/ 2147483646 w 200"/>
                <a:gd name="T15" fmla="*/ 2147483646 h 574"/>
                <a:gd name="T16" fmla="*/ 2147483646 w 200"/>
                <a:gd name="T17" fmla="*/ 2147483646 h 574"/>
                <a:gd name="T18" fmla="*/ 0 w 200"/>
                <a:gd name="T19" fmla="*/ 2147483646 h 574"/>
                <a:gd name="T20" fmla="*/ 2147483646 w 200"/>
                <a:gd name="T21" fmla="*/ 2147483646 h 5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
                <a:gd name="T34" fmla="*/ 0 h 574"/>
                <a:gd name="T35" fmla="*/ 200 w 200"/>
                <a:gd name="T36" fmla="*/ 574 h 5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 h="574">
                  <a:moveTo>
                    <a:pt x="117" y="17"/>
                  </a:moveTo>
                  <a:lnTo>
                    <a:pt x="117" y="407"/>
                  </a:lnTo>
                  <a:cubicBezTo>
                    <a:pt x="117" y="416"/>
                    <a:pt x="110" y="424"/>
                    <a:pt x="100" y="424"/>
                  </a:cubicBezTo>
                  <a:cubicBezTo>
                    <a:pt x="91" y="424"/>
                    <a:pt x="84" y="416"/>
                    <a:pt x="84" y="407"/>
                  </a:cubicBezTo>
                  <a:lnTo>
                    <a:pt x="84" y="17"/>
                  </a:lnTo>
                  <a:cubicBezTo>
                    <a:pt x="84" y="8"/>
                    <a:pt x="91" y="0"/>
                    <a:pt x="100" y="0"/>
                  </a:cubicBezTo>
                  <a:cubicBezTo>
                    <a:pt x="110" y="0"/>
                    <a:pt x="117" y="8"/>
                    <a:pt x="117" y="17"/>
                  </a:cubicBezTo>
                  <a:close/>
                  <a:moveTo>
                    <a:pt x="200" y="374"/>
                  </a:moveTo>
                  <a:lnTo>
                    <a:pt x="100" y="574"/>
                  </a:lnTo>
                  <a:lnTo>
                    <a:pt x="0" y="374"/>
                  </a:lnTo>
                  <a:lnTo>
                    <a:pt x="200" y="374"/>
                  </a:lnTo>
                  <a:close/>
                </a:path>
              </a:pathLst>
            </a:custGeom>
            <a:solidFill>
              <a:schemeClr val="accent1"/>
            </a:solidFill>
            <a:ln w="1" cap="flat">
              <a:solidFill>
                <a:schemeClr val="accent1"/>
              </a:solidFill>
              <a:prstDash val="solid"/>
              <a:bevel/>
              <a:headEnd/>
              <a:tailEnd/>
            </a:ln>
          </p:spPr>
          <p:txBody>
            <a:bodyPr anchor="ctr"/>
            <a:lstStyle/>
            <a:p>
              <a:endParaRPr lang="de-DE"/>
            </a:p>
          </p:txBody>
        </p:sp>
        <p:sp>
          <p:nvSpPr>
            <p:cNvPr id="23593" name="Freeform 304">
              <a:extLst>
                <a:ext uri="{FF2B5EF4-FFF2-40B4-BE49-F238E27FC236}">
                  <a16:creationId xmlns:a16="http://schemas.microsoft.com/office/drawing/2014/main" id="{4831C923-1A41-4FD0-8462-23FDDA3A4C9B}"/>
                </a:ext>
              </a:extLst>
            </p:cNvPr>
            <p:cNvSpPr>
              <a:spLocks noEditPoints="1"/>
            </p:cNvSpPr>
            <p:nvPr/>
          </p:nvSpPr>
          <p:spPr bwMode="auto">
            <a:xfrm>
              <a:off x="7786689" y="5483226"/>
              <a:ext cx="109537" cy="200025"/>
            </a:xfrm>
            <a:custGeom>
              <a:avLst/>
              <a:gdLst>
                <a:gd name="T0" fmla="*/ 2147483646 w 400"/>
                <a:gd name="T1" fmla="*/ 2147483646 h 1660"/>
                <a:gd name="T2" fmla="*/ 2147483646 w 400"/>
                <a:gd name="T3" fmla="*/ 2147483646 h 1660"/>
                <a:gd name="T4" fmla="*/ 2147483646 w 400"/>
                <a:gd name="T5" fmla="*/ 2147483646 h 1660"/>
                <a:gd name="T6" fmla="*/ 2147483646 w 400"/>
                <a:gd name="T7" fmla="*/ 2147483646 h 1660"/>
                <a:gd name="T8" fmla="*/ 2147483646 w 400"/>
                <a:gd name="T9" fmla="*/ 2147483646 h 1660"/>
                <a:gd name="T10" fmla="*/ 2147483646 w 400"/>
                <a:gd name="T11" fmla="*/ 0 h 1660"/>
                <a:gd name="T12" fmla="*/ 2147483646 w 400"/>
                <a:gd name="T13" fmla="*/ 2147483646 h 1660"/>
                <a:gd name="T14" fmla="*/ 2147483646 w 400"/>
                <a:gd name="T15" fmla="*/ 2147483646 h 1660"/>
                <a:gd name="T16" fmla="*/ 2147483646 w 400"/>
                <a:gd name="T17" fmla="*/ 2147483646 h 1660"/>
                <a:gd name="T18" fmla="*/ 0 w 400"/>
                <a:gd name="T19" fmla="*/ 2147483646 h 1660"/>
                <a:gd name="T20" fmla="*/ 2147483646 w 400"/>
                <a:gd name="T21" fmla="*/ 2147483646 h 16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1660"/>
                <a:gd name="T35" fmla="*/ 400 w 400"/>
                <a:gd name="T36" fmla="*/ 1660 h 16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1660">
                  <a:moveTo>
                    <a:pt x="234" y="34"/>
                  </a:moveTo>
                  <a:lnTo>
                    <a:pt x="234" y="1327"/>
                  </a:lnTo>
                  <a:cubicBezTo>
                    <a:pt x="234" y="1346"/>
                    <a:pt x="219" y="1360"/>
                    <a:pt x="200" y="1360"/>
                  </a:cubicBezTo>
                  <a:cubicBezTo>
                    <a:pt x="182" y="1360"/>
                    <a:pt x="167" y="1346"/>
                    <a:pt x="167" y="1327"/>
                  </a:cubicBezTo>
                  <a:lnTo>
                    <a:pt x="167" y="34"/>
                  </a:lnTo>
                  <a:cubicBezTo>
                    <a:pt x="167" y="15"/>
                    <a:pt x="182" y="0"/>
                    <a:pt x="200" y="0"/>
                  </a:cubicBezTo>
                  <a:cubicBezTo>
                    <a:pt x="219" y="0"/>
                    <a:pt x="234" y="15"/>
                    <a:pt x="234" y="34"/>
                  </a:cubicBezTo>
                  <a:close/>
                  <a:moveTo>
                    <a:pt x="400" y="1260"/>
                  </a:moveTo>
                  <a:lnTo>
                    <a:pt x="200" y="1660"/>
                  </a:lnTo>
                  <a:lnTo>
                    <a:pt x="0" y="1260"/>
                  </a:lnTo>
                  <a:lnTo>
                    <a:pt x="400" y="1260"/>
                  </a:lnTo>
                  <a:close/>
                </a:path>
              </a:pathLst>
            </a:custGeom>
            <a:solidFill>
              <a:schemeClr val="accent1"/>
            </a:solidFill>
            <a:ln w="1" cap="flat">
              <a:solidFill>
                <a:schemeClr val="accent1"/>
              </a:solidFill>
              <a:prstDash val="solid"/>
              <a:bevel/>
              <a:headEnd/>
              <a:tailEnd/>
            </a:ln>
          </p:spPr>
          <p:txBody>
            <a:bodyPr anchor="ctr"/>
            <a:lstStyle/>
            <a:p>
              <a:endParaRPr lang="de-DE"/>
            </a:p>
          </p:txBody>
        </p:sp>
        <p:sp>
          <p:nvSpPr>
            <p:cNvPr id="23594" name="Freeform 305">
              <a:extLst>
                <a:ext uri="{FF2B5EF4-FFF2-40B4-BE49-F238E27FC236}">
                  <a16:creationId xmlns:a16="http://schemas.microsoft.com/office/drawing/2014/main" id="{AB4DEE4D-D396-4BAA-AA19-9784AA94C114}"/>
                </a:ext>
              </a:extLst>
            </p:cNvPr>
            <p:cNvSpPr>
              <a:spLocks noEditPoints="1"/>
            </p:cNvSpPr>
            <p:nvPr/>
          </p:nvSpPr>
          <p:spPr bwMode="auto">
            <a:xfrm>
              <a:off x="7032625" y="1916114"/>
              <a:ext cx="107950" cy="403225"/>
            </a:xfrm>
            <a:custGeom>
              <a:avLst/>
              <a:gdLst>
                <a:gd name="T0" fmla="*/ 2147483646 w 200"/>
                <a:gd name="T1" fmla="*/ 2147483646 h 1207"/>
                <a:gd name="T2" fmla="*/ 2147483646 w 200"/>
                <a:gd name="T3" fmla="*/ 2147483646 h 1207"/>
                <a:gd name="T4" fmla="*/ 2147483646 w 200"/>
                <a:gd name="T5" fmla="*/ 2147483646 h 1207"/>
                <a:gd name="T6" fmla="*/ 2147483646 w 200"/>
                <a:gd name="T7" fmla="*/ 2147483646 h 1207"/>
                <a:gd name="T8" fmla="*/ 2147483646 w 200"/>
                <a:gd name="T9" fmla="*/ 2147483646 h 1207"/>
                <a:gd name="T10" fmla="*/ 2147483646 w 200"/>
                <a:gd name="T11" fmla="*/ 0 h 1207"/>
                <a:gd name="T12" fmla="*/ 2147483646 w 200"/>
                <a:gd name="T13" fmla="*/ 2147483646 h 1207"/>
                <a:gd name="T14" fmla="*/ 2147483646 w 200"/>
                <a:gd name="T15" fmla="*/ 2147483646 h 1207"/>
                <a:gd name="T16" fmla="*/ 2147483646 w 200"/>
                <a:gd name="T17" fmla="*/ 2147483646 h 1207"/>
                <a:gd name="T18" fmla="*/ 0 w 200"/>
                <a:gd name="T19" fmla="*/ 2147483646 h 1207"/>
                <a:gd name="T20" fmla="*/ 2147483646 w 200"/>
                <a:gd name="T21" fmla="*/ 2147483646 h 12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
                <a:gd name="T34" fmla="*/ 0 h 1207"/>
                <a:gd name="T35" fmla="*/ 200 w 200"/>
                <a:gd name="T36" fmla="*/ 1207 h 12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 h="1207">
                  <a:moveTo>
                    <a:pt x="117" y="17"/>
                  </a:moveTo>
                  <a:lnTo>
                    <a:pt x="117" y="1040"/>
                  </a:lnTo>
                  <a:cubicBezTo>
                    <a:pt x="117" y="1050"/>
                    <a:pt x="109" y="1057"/>
                    <a:pt x="100" y="1057"/>
                  </a:cubicBezTo>
                  <a:cubicBezTo>
                    <a:pt x="91" y="1057"/>
                    <a:pt x="83" y="1050"/>
                    <a:pt x="83" y="1040"/>
                  </a:cubicBezTo>
                  <a:lnTo>
                    <a:pt x="83" y="17"/>
                  </a:lnTo>
                  <a:cubicBezTo>
                    <a:pt x="83" y="8"/>
                    <a:pt x="91" y="0"/>
                    <a:pt x="100" y="0"/>
                  </a:cubicBezTo>
                  <a:cubicBezTo>
                    <a:pt x="109" y="0"/>
                    <a:pt x="117" y="8"/>
                    <a:pt x="117" y="17"/>
                  </a:cubicBezTo>
                  <a:close/>
                  <a:moveTo>
                    <a:pt x="200" y="1007"/>
                  </a:moveTo>
                  <a:lnTo>
                    <a:pt x="100" y="1207"/>
                  </a:lnTo>
                  <a:lnTo>
                    <a:pt x="0" y="1007"/>
                  </a:lnTo>
                  <a:lnTo>
                    <a:pt x="200" y="1007"/>
                  </a:lnTo>
                  <a:close/>
                </a:path>
              </a:pathLst>
            </a:custGeom>
            <a:solidFill>
              <a:schemeClr val="accent1"/>
            </a:solidFill>
            <a:ln w="1" cap="flat">
              <a:solidFill>
                <a:schemeClr val="accent1"/>
              </a:solidFill>
              <a:prstDash val="solid"/>
              <a:bevel/>
              <a:headEnd/>
              <a:tailEnd/>
            </a:ln>
          </p:spPr>
          <p:txBody>
            <a:bodyPr anchor="ctr"/>
            <a:lstStyle/>
            <a:p>
              <a:endParaRPr lang="de-DE"/>
            </a:p>
          </p:txBody>
        </p:sp>
        <p:sp>
          <p:nvSpPr>
            <p:cNvPr id="23599" name="Rectangle 313">
              <a:extLst>
                <a:ext uri="{FF2B5EF4-FFF2-40B4-BE49-F238E27FC236}">
                  <a16:creationId xmlns:a16="http://schemas.microsoft.com/office/drawing/2014/main" id="{A9561823-49F2-41ED-B8F4-22EA99831908}"/>
                </a:ext>
              </a:extLst>
            </p:cNvPr>
            <p:cNvSpPr>
              <a:spLocks noChangeArrowheads="1"/>
            </p:cNvSpPr>
            <p:nvPr/>
          </p:nvSpPr>
          <p:spPr bwMode="auto">
            <a:xfrm>
              <a:off x="6792913" y="3167064"/>
              <a:ext cx="3168650" cy="403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1pPr>
              <a:lvl2pPr marL="742950" indent="-285750">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2pPr>
              <a:lvl3pPr marL="1143000" indent="-228600">
                <a:spcBef>
                  <a:spcPct val="20000"/>
                </a:spcBef>
                <a:buSzPct val="80000"/>
                <a:buFont typeface="Lucida Sans Unicode" panose="020B0602030504020204" pitchFamily="34" charset="0"/>
                <a:buChar char="»"/>
                <a:defRPr>
                  <a:solidFill>
                    <a:srgbClr val="67726B"/>
                  </a:solidFill>
                  <a:latin typeface="Lucida Sans Unicode" panose="020B0602030504020204" pitchFamily="34" charset="0"/>
                  <a:cs typeface="Lucida Sans Unicode" panose="020B0602030504020204" pitchFamily="34" charset="0"/>
                </a:defRPr>
              </a:lvl3pPr>
              <a:lvl4pPr marL="1600200" indent="-228600">
                <a:spcBef>
                  <a:spcPct val="20000"/>
                </a:spcBef>
                <a:buFont typeface="Lucida Sans Unicode" panose="020B0602030504020204" pitchFamily="34" charset="0"/>
                <a:buChar char="»"/>
                <a:defRPr sz="1600">
                  <a:solidFill>
                    <a:srgbClr val="67726B"/>
                  </a:solidFill>
                  <a:latin typeface="Lucida Sans Unicode" panose="020B0602030504020204" pitchFamily="34" charset="0"/>
                  <a:cs typeface="Lucida Sans Unicode" panose="020B0602030504020204" pitchFamily="34" charset="0"/>
                </a:defRPr>
              </a:lvl4pPr>
              <a:lvl5pPr marL="2057400" indent="-228600">
                <a:spcBef>
                  <a:spcPct val="20000"/>
                </a:spcBef>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9pPr>
            </a:lstStyle>
            <a:p>
              <a:pPr algn="ctr" eaLnBrk="1" hangingPunct="1">
                <a:spcBef>
                  <a:spcPct val="0"/>
                </a:spcBef>
                <a:buFontTx/>
                <a:buNone/>
              </a:pPr>
              <a:r>
                <a:rPr lang="de-AT" altLang="de-DE" sz="700">
                  <a:solidFill>
                    <a:schemeClr val="tx1"/>
                  </a:solidFill>
                  <a:cs typeface="Arial" panose="020B0604020202020204" pitchFamily="34" charset="0"/>
                </a:rPr>
                <a:t>Demografische, epidemiologische, Pflegebedarfsentwicklung (ATHiS)  Pflegeedürftigkeit</a:t>
              </a:r>
            </a:p>
          </p:txBody>
        </p:sp>
        <p:sp>
          <p:nvSpPr>
            <p:cNvPr id="23601" name="Freeform 292">
              <a:extLst>
                <a:ext uri="{FF2B5EF4-FFF2-40B4-BE49-F238E27FC236}">
                  <a16:creationId xmlns:a16="http://schemas.microsoft.com/office/drawing/2014/main" id="{C07C7CB0-7FF7-45D9-A785-0E00610B6BB1}"/>
                </a:ext>
              </a:extLst>
            </p:cNvPr>
            <p:cNvSpPr>
              <a:spLocks noEditPoints="1"/>
            </p:cNvSpPr>
            <p:nvPr/>
          </p:nvSpPr>
          <p:spPr bwMode="auto">
            <a:xfrm>
              <a:off x="7221538" y="3646488"/>
              <a:ext cx="107950" cy="201612"/>
            </a:xfrm>
            <a:custGeom>
              <a:avLst/>
              <a:gdLst>
                <a:gd name="T0" fmla="*/ 2147483646 w 200"/>
                <a:gd name="T1" fmla="*/ 2147483646 h 737"/>
                <a:gd name="T2" fmla="*/ 2147483646 w 200"/>
                <a:gd name="T3" fmla="*/ 2147483646 h 737"/>
                <a:gd name="T4" fmla="*/ 2147483646 w 200"/>
                <a:gd name="T5" fmla="*/ 2147483646 h 737"/>
                <a:gd name="T6" fmla="*/ 2147483646 w 200"/>
                <a:gd name="T7" fmla="*/ 2147483646 h 737"/>
                <a:gd name="T8" fmla="*/ 2147483646 w 200"/>
                <a:gd name="T9" fmla="*/ 2147483646 h 737"/>
                <a:gd name="T10" fmla="*/ 2147483646 w 200"/>
                <a:gd name="T11" fmla="*/ 0 h 737"/>
                <a:gd name="T12" fmla="*/ 2147483646 w 200"/>
                <a:gd name="T13" fmla="*/ 2147483646 h 737"/>
                <a:gd name="T14" fmla="*/ 2147483646 w 200"/>
                <a:gd name="T15" fmla="*/ 2147483646 h 737"/>
                <a:gd name="T16" fmla="*/ 2147483646 w 200"/>
                <a:gd name="T17" fmla="*/ 2147483646 h 737"/>
                <a:gd name="T18" fmla="*/ 0 w 200"/>
                <a:gd name="T19" fmla="*/ 2147483646 h 737"/>
                <a:gd name="T20" fmla="*/ 2147483646 w 200"/>
                <a:gd name="T21" fmla="*/ 2147483646 h 7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
                <a:gd name="T34" fmla="*/ 0 h 737"/>
                <a:gd name="T35" fmla="*/ 200 w 200"/>
                <a:gd name="T36" fmla="*/ 737 h 7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 h="737">
                  <a:moveTo>
                    <a:pt x="116" y="17"/>
                  </a:moveTo>
                  <a:lnTo>
                    <a:pt x="116" y="570"/>
                  </a:lnTo>
                  <a:cubicBezTo>
                    <a:pt x="116" y="579"/>
                    <a:pt x="109" y="587"/>
                    <a:pt x="100" y="587"/>
                  </a:cubicBezTo>
                  <a:cubicBezTo>
                    <a:pt x="91" y="587"/>
                    <a:pt x="83" y="579"/>
                    <a:pt x="83" y="570"/>
                  </a:cubicBezTo>
                  <a:lnTo>
                    <a:pt x="83" y="17"/>
                  </a:lnTo>
                  <a:cubicBezTo>
                    <a:pt x="83" y="8"/>
                    <a:pt x="91" y="0"/>
                    <a:pt x="100" y="0"/>
                  </a:cubicBezTo>
                  <a:cubicBezTo>
                    <a:pt x="109" y="0"/>
                    <a:pt x="116" y="8"/>
                    <a:pt x="116" y="17"/>
                  </a:cubicBezTo>
                  <a:close/>
                  <a:moveTo>
                    <a:pt x="200" y="537"/>
                  </a:moveTo>
                  <a:lnTo>
                    <a:pt x="100" y="737"/>
                  </a:lnTo>
                  <a:lnTo>
                    <a:pt x="0" y="537"/>
                  </a:lnTo>
                  <a:lnTo>
                    <a:pt x="200" y="537"/>
                  </a:lnTo>
                  <a:close/>
                </a:path>
              </a:pathLst>
            </a:custGeom>
            <a:solidFill>
              <a:schemeClr val="accent1"/>
            </a:solidFill>
            <a:ln w="1" cap="flat">
              <a:solidFill>
                <a:schemeClr val="accent1"/>
              </a:solidFill>
              <a:prstDash val="solid"/>
              <a:bevel/>
              <a:headEnd/>
              <a:tailEnd/>
            </a:ln>
          </p:spPr>
          <p:txBody>
            <a:bodyPr anchor="ctr"/>
            <a:lstStyle/>
            <a:p>
              <a:endParaRPr lang="de-DE"/>
            </a:p>
          </p:txBody>
        </p:sp>
        <p:sp>
          <p:nvSpPr>
            <p:cNvPr id="23602" name="Freeform 292">
              <a:extLst>
                <a:ext uri="{FF2B5EF4-FFF2-40B4-BE49-F238E27FC236}">
                  <a16:creationId xmlns:a16="http://schemas.microsoft.com/office/drawing/2014/main" id="{13D92208-A69A-44C0-B9B7-E2FA8038E463}"/>
                </a:ext>
              </a:extLst>
            </p:cNvPr>
            <p:cNvSpPr>
              <a:spLocks noEditPoints="1"/>
            </p:cNvSpPr>
            <p:nvPr/>
          </p:nvSpPr>
          <p:spPr bwMode="auto">
            <a:xfrm>
              <a:off x="8293100" y="2928939"/>
              <a:ext cx="107950" cy="200025"/>
            </a:xfrm>
            <a:custGeom>
              <a:avLst/>
              <a:gdLst>
                <a:gd name="T0" fmla="*/ 2147483646 w 200"/>
                <a:gd name="T1" fmla="*/ 2147483646 h 737"/>
                <a:gd name="T2" fmla="*/ 2147483646 w 200"/>
                <a:gd name="T3" fmla="*/ 2147483646 h 737"/>
                <a:gd name="T4" fmla="*/ 2147483646 w 200"/>
                <a:gd name="T5" fmla="*/ 2147483646 h 737"/>
                <a:gd name="T6" fmla="*/ 2147483646 w 200"/>
                <a:gd name="T7" fmla="*/ 2147483646 h 737"/>
                <a:gd name="T8" fmla="*/ 2147483646 w 200"/>
                <a:gd name="T9" fmla="*/ 2147483646 h 737"/>
                <a:gd name="T10" fmla="*/ 2147483646 w 200"/>
                <a:gd name="T11" fmla="*/ 0 h 737"/>
                <a:gd name="T12" fmla="*/ 2147483646 w 200"/>
                <a:gd name="T13" fmla="*/ 2147483646 h 737"/>
                <a:gd name="T14" fmla="*/ 2147483646 w 200"/>
                <a:gd name="T15" fmla="*/ 2147483646 h 737"/>
                <a:gd name="T16" fmla="*/ 2147483646 w 200"/>
                <a:gd name="T17" fmla="*/ 2147483646 h 737"/>
                <a:gd name="T18" fmla="*/ 0 w 200"/>
                <a:gd name="T19" fmla="*/ 2147483646 h 737"/>
                <a:gd name="T20" fmla="*/ 2147483646 w 200"/>
                <a:gd name="T21" fmla="*/ 2147483646 h 7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
                <a:gd name="T34" fmla="*/ 0 h 737"/>
                <a:gd name="T35" fmla="*/ 200 w 200"/>
                <a:gd name="T36" fmla="*/ 737 h 7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 h="737">
                  <a:moveTo>
                    <a:pt x="116" y="17"/>
                  </a:moveTo>
                  <a:lnTo>
                    <a:pt x="116" y="570"/>
                  </a:lnTo>
                  <a:cubicBezTo>
                    <a:pt x="116" y="579"/>
                    <a:pt x="109" y="587"/>
                    <a:pt x="100" y="587"/>
                  </a:cubicBezTo>
                  <a:cubicBezTo>
                    <a:pt x="91" y="587"/>
                    <a:pt x="83" y="579"/>
                    <a:pt x="83" y="570"/>
                  </a:cubicBezTo>
                  <a:lnTo>
                    <a:pt x="83" y="17"/>
                  </a:lnTo>
                  <a:cubicBezTo>
                    <a:pt x="83" y="8"/>
                    <a:pt x="91" y="0"/>
                    <a:pt x="100" y="0"/>
                  </a:cubicBezTo>
                  <a:cubicBezTo>
                    <a:pt x="109" y="0"/>
                    <a:pt x="116" y="8"/>
                    <a:pt x="116" y="17"/>
                  </a:cubicBezTo>
                  <a:close/>
                  <a:moveTo>
                    <a:pt x="200" y="537"/>
                  </a:moveTo>
                  <a:lnTo>
                    <a:pt x="100" y="737"/>
                  </a:lnTo>
                  <a:lnTo>
                    <a:pt x="0" y="537"/>
                  </a:lnTo>
                  <a:lnTo>
                    <a:pt x="200" y="537"/>
                  </a:lnTo>
                  <a:close/>
                </a:path>
              </a:pathLst>
            </a:custGeom>
            <a:solidFill>
              <a:schemeClr val="accent1"/>
            </a:solidFill>
            <a:ln w="1" cap="flat">
              <a:solidFill>
                <a:schemeClr val="accent1"/>
              </a:solidFill>
              <a:prstDash val="solid"/>
              <a:bevel/>
              <a:headEnd/>
              <a:tailEnd/>
            </a:ln>
          </p:spPr>
          <p:txBody>
            <a:bodyPr anchor="ctr"/>
            <a:lstStyle/>
            <a:p>
              <a:endParaRPr lang="de-DE"/>
            </a:p>
          </p:txBody>
        </p:sp>
        <p:sp>
          <p:nvSpPr>
            <p:cNvPr id="23603" name="Freeform 292">
              <a:extLst>
                <a:ext uri="{FF2B5EF4-FFF2-40B4-BE49-F238E27FC236}">
                  <a16:creationId xmlns:a16="http://schemas.microsoft.com/office/drawing/2014/main" id="{30FA4E03-5A06-413E-B3FC-C5469BCDE5D4}"/>
                </a:ext>
              </a:extLst>
            </p:cNvPr>
            <p:cNvSpPr>
              <a:spLocks noEditPoints="1"/>
            </p:cNvSpPr>
            <p:nvPr/>
          </p:nvSpPr>
          <p:spPr bwMode="auto">
            <a:xfrm>
              <a:off x="7221538" y="2928939"/>
              <a:ext cx="107950" cy="200025"/>
            </a:xfrm>
            <a:custGeom>
              <a:avLst/>
              <a:gdLst>
                <a:gd name="T0" fmla="*/ 2147483646 w 200"/>
                <a:gd name="T1" fmla="*/ 2147483646 h 737"/>
                <a:gd name="T2" fmla="*/ 2147483646 w 200"/>
                <a:gd name="T3" fmla="*/ 2147483646 h 737"/>
                <a:gd name="T4" fmla="*/ 2147483646 w 200"/>
                <a:gd name="T5" fmla="*/ 2147483646 h 737"/>
                <a:gd name="T6" fmla="*/ 2147483646 w 200"/>
                <a:gd name="T7" fmla="*/ 2147483646 h 737"/>
                <a:gd name="T8" fmla="*/ 2147483646 w 200"/>
                <a:gd name="T9" fmla="*/ 2147483646 h 737"/>
                <a:gd name="T10" fmla="*/ 2147483646 w 200"/>
                <a:gd name="T11" fmla="*/ 0 h 737"/>
                <a:gd name="T12" fmla="*/ 2147483646 w 200"/>
                <a:gd name="T13" fmla="*/ 2147483646 h 737"/>
                <a:gd name="T14" fmla="*/ 2147483646 w 200"/>
                <a:gd name="T15" fmla="*/ 2147483646 h 737"/>
                <a:gd name="T16" fmla="*/ 2147483646 w 200"/>
                <a:gd name="T17" fmla="*/ 2147483646 h 737"/>
                <a:gd name="T18" fmla="*/ 0 w 200"/>
                <a:gd name="T19" fmla="*/ 2147483646 h 737"/>
                <a:gd name="T20" fmla="*/ 2147483646 w 200"/>
                <a:gd name="T21" fmla="*/ 2147483646 h 7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
                <a:gd name="T34" fmla="*/ 0 h 737"/>
                <a:gd name="T35" fmla="*/ 200 w 200"/>
                <a:gd name="T36" fmla="*/ 737 h 7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 h="737">
                  <a:moveTo>
                    <a:pt x="116" y="17"/>
                  </a:moveTo>
                  <a:lnTo>
                    <a:pt x="116" y="570"/>
                  </a:lnTo>
                  <a:cubicBezTo>
                    <a:pt x="116" y="579"/>
                    <a:pt x="109" y="587"/>
                    <a:pt x="100" y="587"/>
                  </a:cubicBezTo>
                  <a:cubicBezTo>
                    <a:pt x="91" y="587"/>
                    <a:pt x="83" y="579"/>
                    <a:pt x="83" y="570"/>
                  </a:cubicBezTo>
                  <a:lnTo>
                    <a:pt x="83" y="17"/>
                  </a:lnTo>
                  <a:cubicBezTo>
                    <a:pt x="83" y="8"/>
                    <a:pt x="91" y="0"/>
                    <a:pt x="100" y="0"/>
                  </a:cubicBezTo>
                  <a:cubicBezTo>
                    <a:pt x="109" y="0"/>
                    <a:pt x="116" y="8"/>
                    <a:pt x="116" y="17"/>
                  </a:cubicBezTo>
                  <a:close/>
                  <a:moveTo>
                    <a:pt x="200" y="537"/>
                  </a:moveTo>
                  <a:lnTo>
                    <a:pt x="100" y="737"/>
                  </a:lnTo>
                  <a:lnTo>
                    <a:pt x="0" y="537"/>
                  </a:lnTo>
                  <a:lnTo>
                    <a:pt x="200" y="537"/>
                  </a:lnTo>
                  <a:close/>
                </a:path>
              </a:pathLst>
            </a:custGeom>
            <a:solidFill>
              <a:schemeClr val="accent1"/>
            </a:solidFill>
            <a:ln w="1" cap="flat">
              <a:solidFill>
                <a:schemeClr val="accent1"/>
              </a:solidFill>
              <a:prstDash val="solid"/>
              <a:bevel/>
              <a:headEnd/>
              <a:tailEnd/>
            </a:ln>
          </p:spPr>
          <p:txBody>
            <a:bodyPr anchor="ctr"/>
            <a:lstStyle/>
            <a:p>
              <a:endParaRPr lang="de-DE"/>
            </a:p>
          </p:txBody>
        </p:sp>
        <p:sp>
          <p:nvSpPr>
            <p:cNvPr id="23606" name="Rectangle 285">
              <a:extLst>
                <a:ext uri="{FF2B5EF4-FFF2-40B4-BE49-F238E27FC236}">
                  <a16:creationId xmlns:a16="http://schemas.microsoft.com/office/drawing/2014/main" id="{F672748F-0A71-4B5E-8EC7-0E5E96E108F7}"/>
                </a:ext>
              </a:extLst>
            </p:cNvPr>
            <p:cNvSpPr>
              <a:spLocks noChangeArrowheads="1"/>
            </p:cNvSpPr>
            <p:nvPr/>
          </p:nvSpPr>
          <p:spPr bwMode="auto">
            <a:xfrm>
              <a:off x="8953500" y="2444750"/>
              <a:ext cx="1028700" cy="401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1pPr>
              <a:lvl2pPr marL="742950" indent="-285750">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2pPr>
              <a:lvl3pPr marL="1143000" indent="-228600">
                <a:spcBef>
                  <a:spcPct val="20000"/>
                </a:spcBef>
                <a:buSzPct val="80000"/>
                <a:buFont typeface="Lucida Sans Unicode" panose="020B0602030504020204" pitchFamily="34" charset="0"/>
                <a:buChar char="»"/>
                <a:defRPr>
                  <a:solidFill>
                    <a:srgbClr val="67726B"/>
                  </a:solidFill>
                  <a:latin typeface="Lucida Sans Unicode" panose="020B0602030504020204" pitchFamily="34" charset="0"/>
                  <a:cs typeface="Lucida Sans Unicode" panose="020B0602030504020204" pitchFamily="34" charset="0"/>
                </a:defRPr>
              </a:lvl3pPr>
              <a:lvl4pPr marL="1600200" indent="-228600">
                <a:spcBef>
                  <a:spcPct val="20000"/>
                </a:spcBef>
                <a:buFont typeface="Lucida Sans Unicode" panose="020B0602030504020204" pitchFamily="34" charset="0"/>
                <a:buChar char="»"/>
                <a:defRPr sz="1600">
                  <a:solidFill>
                    <a:srgbClr val="67726B"/>
                  </a:solidFill>
                  <a:latin typeface="Lucida Sans Unicode" panose="020B0602030504020204" pitchFamily="34" charset="0"/>
                  <a:cs typeface="Lucida Sans Unicode" panose="020B0602030504020204" pitchFamily="34" charset="0"/>
                </a:defRPr>
              </a:lvl4pPr>
              <a:lvl5pPr marL="2057400" indent="-228600">
                <a:spcBef>
                  <a:spcPct val="20000"/>
                </a:spcBef>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9pPr>
            </a:lstStyle>
            <a:p>
              <a:pPr algn="ctr" eaLnBrk="1" hangingPunct="1">
                <a:spcBef>
                  <a:spcPct val="0"/>
                </a:spcBef>
                <a:buFontTx/>
                <a:buNone/>
              </a:pPr>
              <a:r>
                <a:rPr lang="de-AT" altLang="de-DE" sz="700" dirty="0">
                  <a:solidFill>
                    <a:schemeClr val="tx1"/>
                  </a:solidFill>
                  <a:cs typeface="Arial" panose="020B0604020202020204" pitchFamily="34" charset="0"/>
                </a:rPr>
                <a:t>Stationäre Einrichtungen in der extramuralen Betreuung</a:t>
              </a:r>
            </a:p>
          </p:txBody>
        </p:sp>
        <p:sp>
          <p:nvSpPr>
            <p:cNvPr id="23607" name="Freeform 292">
              <a:extLst>
                <a:ext uri="{FF2B5EF4-FFF2-40B4-BE49-F238E27FC236}">
                  <a16:creationId xmlns:a16="http://schemas.microsoft.com/office/drawing/2014/main" id="{395A5554-40C8-4FD2-87B9-62C55043046A}"/>
                </a:ext>
              </a:extLst>
            </p:cNvPr>
            <p:cNvSpPr>
              <a:spLocks noEditPoints="1"/>
            </p:cNvSpPr>
            <p:nvPr/>
          </p:nvSpPr>
          <p:spPr bwMode="auto">
            <a:xfrm>
              <a:off x="9421813" y="3633788"/>
              <a:ext cx="107950" cy="201612"/>
            </a:xfrm>
            <a:custGeom>
              <a:avLst/>
              <a:gdLst>
                <a:gd name="T0" fmla="*/ 2147483646 w 200"/>
                <a:gd name="T1" fmla="*/ 2147483646 h 737"/>
                <a:gd name="T2" fmla="*/ 2147483646 w 200"/>
                <a:gd name="T3" fmla="*/ 2147483646 h 737"/>
                <a:gd name="T4" fmla="*/ 2147483646 w 200"/>
                <a:gd name="T5" fmla="*/ 2147483646 h 737"/>
                <a:gd name="T6" fmla="*/ 2147483646 w 200"/>
                <a:gd name="T7" fmla="*/ 2147483646 h 737"/>
                <a:gd name="T8" fmla="*/ 2147483646 w 200"/>
                <a:gd name="T9" fmla="*/ 2147483646 h 737"/>
                <a:gd name="T10" fmla="*/ 2147483646 w 200"/>
                <a:gd name="T11" fmla="*/ 0 h 737"/>
                <a:gd name="T12" fmla="*/ 2147483646 w 200"/>
                <a:gd name="T13" fmla="*/ 2147483646 h 737"/>
                <a:gd name="T14" fmla="*/ 2147483646 w 200"/>
                <a:gd name="T15" fmla="*/ 2147483646 h 737"/>
                <a:gd name="T16" fmla="*/ 2147483646 w 200"/>
                <a:gd name="T17" fmla="*/ 2147483646 h 737"/>
                <a:gd name="T18" fmla="*/ 0 w 200"/>
                <a:gd name="T19" fmla="*/ 2147483646 h 737"/>
                <a:gd name="T20" fmla="*/ 2147483646 w 200"/>
                <a:gd name="T21" fmla="*/ 2147483646 h 7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
                <a:gd name="T34" fmla="*/ 0 h 737"/>
                <a:gd name="T35" fmla="*/ 200 w 200"/>
                <a:gd name="T36" fmla="*/ 737 h 7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 h="737">
                  <a:moveTo>
                    <a:pt x="116" y="17"/>
                  </a:moveTo>
                  <a:lnTo>
                    <a:pt x="116" y="570"/>
                  </a:lnTo>
                  <a:cubicBezTo>
                    <a:pt x="116" y="579"/>
                    <a:pt x="109" y="587"/>
                    <a:pt x="100" y="587"/>
                  </a:cubicBezTo>
                  <a:cubicBezTo>
                    <a:pt x="91" y="587"/>
                    <a:pt x="83" y="579"/>
                    <a:pt x="83" y="570"/>
                  </a:cubicBezTo>
                  <a:lnTo>
                    <a:pt x="83" y="17"/>
                  </a:lnTo>
                  <a:cubicBezTo>
                    <a:pt x="83" y="8"/>
                    <a:pt x="91" y="0"/>
                    <a:pt x="100" y="0"/>
                  </a:cubicBezTo>
                  <a:cubicBezTo>
                    <a:pt x="109" y="0"/>
                    <a:pt x="116" y="8"/>
                    <a:pt x="116" y="17"/>
                  </a:cubicBezTo>
                  <a:close/>
                  <a:moveTo>
                    <a:pt x="200" y="537"/>
                  </a:moveTo>
                  <a:lnTo>
                    <a:pt x="100" y="737"/>
                  </a:lnTo>
                  <a:lnTo>
                    <a:pt x="0" y="537"/>
                  </a:lnTo>
                  <a:lnTo>
                    <a:pt x="200" y="537"/>
                  </a:lnTo>
                  <a:close/>
                </a:path>
              </a:pathLst>
            </a:custGeom>
            <a:solidFill>
              <a:schemeClr val="accent1"/>
            </a:solidFill>
            <a:ln w="1" cap="flat">
              <a:solidFill>
                <a:schemeClr val="accent1"/>
              </a:solidFill>
              <a:prstDash val="solid"/>
              <a:bevel/>
              <a:headEnd/>
              <a:tailEnd/>
            </a:ln>
          </p:spPr>
          <p:txBody>
            <a:bodyPr anchor="ctr"/>
            <a:lstStyle/>
            <a:p>
              <a:endParaRPr lang="de-DE"/>
            </a:p>
          </p:txBody>
        </p:sp>
        <p:sp>
          <p:nvSpPr>
            <p:cNvPr id="23608" name="Freeform 292">
              <a:extLst>
                <a:ext uri="{FF2B5EF4-FFF2-40B4-BE49-F238E27FC236}">
                  <a16:creationId xmlns:a16="http://schemas.microsoft.com/office/drawing/2014/main" id="{3526B002-4D1D-47C6-AB1E-A4A473DAF9B2}"/>
                </a:ext>
              </a:extLst>
            </p:cNvPr>
            <p:cNvSpPr>
              <a:spLocks noEditPoints="1"/>
            </p:cNvSpPr>
            <p:nvPr/>
          </p:nvSpPr>
          <p:spPr bwMode="auto">
            <a:xfrm>
              <a:off x="9420225" y="2916238"/>
              <a:ext cx="107950" cy="201612"/>
            </a:xfrm>
            <a:custGeom>
              <a:avLst/>
              <a:gdLst>
                <a:gd name="T0" fmla="*/ 2147483646 w 200"/>
                <a:gd name="T1" fmla="*/ 2147483646 h 737"/>
                <a:gd name="T2" fmla="*/ 2147483646 w 200"/>
                <a:gd name="T3" fmla="*/ 2147483646 h 737"/>
                <a:gd name="T4" fmla="*/ 2147483646 w 200"/>
                <a:gd name="T5" fmla="*/ 2147483646 h 737"/>
                <a:gd name="T6" fmla="*/ 2147483646 w 200"/>
                <a:gd name="T7" fmla="*/ 2147483646 h 737"/>
                <a:gd name="T8" fmla="*/ 2147483646 w 200"/>
                <a:gd name="T9" fmla="*/ 2147483646 h 737"/>
                <a:gd name="T10" fmla="*/ 2147483646 w 200"/>
                <a:gd name="T11" fmla="*/ 0 h 737"/>
                <a:gd name="T12" fmla="*/ 2147483646 w 200"/>
                <a:gd name="T13" fmla="*/ 2147483646 h 737"/>
                <a:gd name="T14" fmla="*/ 2147483646 w 200"/>
                <a:gd name="T15" fmla="*/ 2147483646 h 737"/>
                <a:gd name="T16" fmla="*/ 2147483646 w 200"/>
                <a:gd name="T17" fmla="*/ 2147483646 h 737"/>
                <a:gd name="T18" fmla="*/ 0 w 200"/>
                <a:gd name="T19" fmla="*/ 2147483646 h 737"/>
                <a:gd name="T20" fmla="*/ 2147483646 w 200"/>
                <a:gd name="T21" fmla="*/ 2147483646 h 7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
                <a:gd name="T34" fmla="*/ 0 h 737"/>
                <a:gd name="T35" fmla="*/ 200 w 200"/>
                <a:gd name="T36" fmla="*/ 737 h 7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 h="737">
                  <a:moveTo>
                    <a:pt x="116" y="17"/>
                  </a:moveTo>
                  <a:lnTo>
                    <a:pt x="116" y="570"/>
                  </a:lnTo>
                  <a:cubicBezTo>
                    <a:pt x="116" y="579"/>
                    <a:pt x="109" y="587"/>
                    <a:pt x="100" y="587"/>
                  </a:cubicBezTo>
                  <a:cubicBezTo>
                    <a:pt x="91" y="587"/>
                    <a:pt x="83" y="579"/>
                    <a:pt x="83" y="570"/>
                  </a:cubicBezTo>
                  <a:lnTo>
                    <a:pt x="83" y="17"/>
                  </a:lnTo>
                  <a:cubicBezTo>
                    <a:pt x="83" y="8"/>
                    <a:pt x="91" y="0"/>
                    <a:pt x="100" y="0"/>
                  </a:cubicBezTo>
                  <a:cubicBezTo>
                    <a:pt x="109" y="0"/>
                    <a:pt x="116" y="8"/>
                    <a:pt x="116" y="17"/>
                  </a:cubicBezTo>
                  <a:close/>
                  <a:moveTo>
                    <a:pt x="200" y="537"/>
                  </a:moveTo>
                  <a:lnTo>
                    <a:pt x="100" y="737"/>
                  </a:lnTo>
                  <a:lnTo>
                    <a:pt x="0" y="537"/>
                  </a:lnTo>
                  <a:lnTo>
                    <a:pt x="200" y="537"/>
                  </a:lnTo>
                  <a:close/>
                </a:path>
              </a:pathLst>
            </a:custGeom>
            <a:solidFill>
              <a:schemeClr val="accent1"/>
            </a:solidFill>
            <a:ln w="1" cap="flat">
              <a:solidFill>
                <a:schemeClr val="accent1"/>
              </a:solidFill>
              <a:prstDash val="solid"/>
              <a:bevel/>
              <a:headEnd/>
              <a:tailEnd/>
            </a:ln>
          </p:spPr>
          <p:txBody>
            <a:bodyPr anchor="ctr"/>
            <a:lstStyle/>
            <a:p>
              <a:endParaRPr lang="de-DE"/>
            </a:p>
          </p:txBody>
        </p:sp>
        <p:sp>
          <p:nvSpPr>
            <p:cNvPr id="23611" name="Rectangle 238">
              <a:extLst>
                <a:ext uri="{FF2B5EF4-FFF2-40B4-BE49-F238E27FC236}">
                  <a16:creationId xmlns:a16="http://schemas.microsoft.com/office/drawing/2014/main" id="{307CB9B1-0220-41E0-8547-98C1C4DAA419}"/>
                </a:ext>
              </a:extLst>
            </p:cNvPr>
            <p:cNvSpPr>
              <a:spLocks noChangeArrowheads="1"/>
            </p:cNvSpPr>
            <p:nvPr/>
          </p:nvSpPr>
          <p:spPr bwMode="auto">
            <a:xfrm>
              <a:off x="7773989" y="2095500"/>
              <a:ext cx="167957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1pPr>
              <a:lvl2pPr marL="742950" indent="-285750">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2pPr>
              <a:lvl3pPr marL="1143000" indent="-228600">
                <a:spcBef>
                  <a:spcPct val="20000"/>
                </a:spcBef>
                <a:buSzPct val="80000"/>
                <a:buFont typeface="Lucida Sans Unicode" panose="020B0602030504020204" pitchFamily="34" charset="0"/>
                <a:buChar char="»"/>
                <a:defRPr>
                  <a:solidFill>
                    <a:srgbClr val="67726B"/>
                  </a:solidFill>
                  <a:latin typeface="Lucida Sans Unicode" panose="020B0602030504020204" pitchFamily="34" charset="0"/>
                  <a:cs typeface="Lucida Sans Unicode" panose="020B0602030504020204" pitchFamily="34" charset="0"/>
                </a:defRPr>
              </a:lvl3pPr>
              <a:lvl4pPr marL="1600200" indent="-228600">
                <a:spcBef>
                  <a:spcPct val="20000"/>
                </a:spcBef>
                <a:buFont typeface="Lucida Sans Unicode" panose="020B0602030504020204" pitchFamily="34" charset="0"/>
                <a:buChar char="»"/>
                <a:defRPr sz="1600">
                  <a:solidFill>
                    <a:srgbClr val="67726B"/>
                  </a:solidFill>
                  <a:latin typeface="Lucida Sans Unicode" panose="020B0602030504020204" pitchFamily="34" charset="0"/>
                  <a:cs typeface="Lucida Sans Unicode" panose="020B0602030504020204" pitchFamily="34" charset="0"/>
                </a:defRPr>
              </a:lvl4pPr>
              <a:lvl5pPr marL="2057400" indent="-228600">
                <a:spcBef>
                  <a:spcPct val="20000"/>
                </a:spcBef>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9pPr>
            </a:lstStyle>
            <a:p>
              <a:pPr algn="ctr" eaLnBrk="1" hangingPunct="1">
                <a:spcBef>
                  <a:spcPct val="0"/>
                </a:spcBef>
                <a:buFontTx/>
                <a:buNone/>
              </a:pPr>
              <a:r>
                <a:rPr lang="de-DE" altLang="de-DE" sz="1000" b="1" dirty="0">
                  <a:solidFill>
                    <a:srgbClr val="000000"/>
                  </a:solidFill>
                  <a:cs typeface="Arial" panose="020B0604020202020204" pitchFamily="34" charset="0"/>
                </a:rPr>
                <a:t>P E R S O N A L B E D A R F </a:t>
              </a:r>
              <a:endParaRPr lang="de-DE" altLang="de-DE" sz="1000" dirty="0">
                <a:solidFill>
                  <a:schemeClr val="tx1"/>
                </a:solidFill>
                <a:cs typeface="Arial" panose="020B0604020202020204" pitchFamily="34" charset="0"/>
              </a:endParaRPr>
            </a:p>
          </p:txBody>
        </p:sp>
        <p:sp>
          <p:nvSpPr>
            <p:cNvPr id="61" name="Rechteck 60">
              <a:extLst>
                <a:ext uri="{FF2B5EF4-FFF2-40B4-BE49-F238E27FC236}">
                  <a16:creationId xmlns:a16="http://schemas.microsoft.com/office/drawing/2014/main" id="{673757E1-7622-477F-B26B-1FD026868B80}"/>
                </a:ext>
              </a:extLst>
            </p:cNvPr>
            <p:cNvSpPr/>
            <p:nvPr/>
          </p:nvSpPr>
          <p:spPr>
            <a:xfrm rot="16200000">
              <a:off x="9475788" y="3200400"/>
              <a:ext cx="1511300" cy="349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AT" dirty="0"/>
                <a:t>Zusatzbedarf</a:t>
              </a:r>
            </a:p>
          </p:txBody>
        </p:sp>
      </p:grpSp>
      <p:grpSp>
        <p:nvGrpSpPr>
          <p:cNvPr id="3" name="Gruppieren 2">
            <a:extLst>
              <a:ext uri="{FF2B5EF4-FFF2-40B4-BE49-F238E27FC236}">
                <a16:creationId xmlns:a16="http://schemas.microsoft.com/office/drawing/2014/main" id="{707DFE07-BE60-4374-AB89-228A988FDF94}"/>
              </a:ext>
            </a:extLst>
          </p:cNvPr>
          <p:cNvGrpSpPr/>
          <p:nvPr/>
        </p:nvGrpSpPr>
        <p:grpSpPr>
          <a:xfrm>
            <a:off x="1774825" y="1892300"/>
            <a:ext cx="4932363" cy="3519489"/>
            <a:chOff x="1774825" y="1892300"/>
            <a:chExt cx="4932363" cy="3519489"/>
          </a:xfrm>
        </p:grpSpPr>
        <p:sp>
          <p:nvSpPr>
            <p:cNvPr id="8" name="Rectangle 113">
              <a:extLst>
                <a:ext uri="{FF2B5EF4-FFF2-40B4-BE49-F238E27FC236}">
                  <a16:creationId xmlns:a16="http://schemas.microsoft.com/office/drawing/2014/main" id="{45F409E5-80F5-4C17-8515-FAD43B3A2898}"/>
                </a:ext>
              </a:extLst>
            </p:cNvPr>
            <p:cNvSpPr>
              <a:spLocks noChangeArrowheads="1"/>
            </p:cNvSpPr>
            <p:nvPr/>
          </p:nvSpPr>
          <p:spPr bwMode="auto">
            <a:xfrm>
              <a:off x="5230813" y="3721101"/>
              <a:ext cx="1295400" cy="563563"/>
            </a:xfrm>
            <a:prstGeom prst="rect">
              <a:avLst/>
            </a:prstGeom>
            <a:noFill/>
            <a:ln w="5080" cap="rnd">
              <a:solidFill>
                <a:srgbClr val="888888"/>
              </a:solidFill>
              <a:prstDash val="solid"/>
              <a:miter lim="800000"/>
              <a:headEnd/>
              <a:tailEnd/>
            </a:ln>
          </p:spPr>
          <p:txBody>
            <a:bodyPr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defRPr/>
              </a:pPr>
              <a:r>
                <a:rPr lang="de-AT" sz="700" dirty="0">
                  <a:latin typeface="Lucida Sans Unicode" pitchFamily="34" charset="0"/>
                  <a:cs typeface="Lucida Sans Unicode" pitchFamily="34" charset="0"/>
                </a:rPr>
                <a:t>Zuwanderung</a:t>
              </a:r>
            </a:p>
            <a:p>
              <a:pPr algn="ctr" eaLnBrk="1" hangingPunct="1">
                <a:defRPr/>
              </a:pPr>
              <a:r>
                <a:rPr lang="de-AT" sz="700" dirty="0">
                  <a:latin typeface="Lucida Sans Unicode" pitchFamily="34" charset="0"/>
                  <a:cs typeface="Lucida Sans Unicode" pitchFamily="34" charset="0"/>
                </a:rPr>
                <a:t>und Abwanderung </a:t>
              </a:r>
              <a:br>
                <a:rPr lang="de-AT" sz="700" dirty="0">
                  <a:latin typeface="Lucida Sans Unicode" pitchFamily="34" charset="0"/>
                  <a:cs typeface="Lucida Sans Unicode" pitchFamily="34" charset="0"/>
                </a:rPr>
              </a:br>
              <a:endParaRPr lang="de-AT" sz="700" b="1" dirty="0">
                <a:solidFill>
                  <a:schemeClr val="accent4">
                    <a:lumMod val="60000"/>
                    <a:lumOff val="40000"/>
                  </a:schemeClr>
                </a:solidFill>
                <a:latin typeface="Lucida Sans Unicode" pitchFamily="34" charset="0"/>
                <a:cs typeface="Lucida Sans Unicode" pitchFamily="34" charset="0"/>
              </a:endParaRPr>
            </a:p>
          </p:txBody>
        </p:sp>
        <p:sp>
          <p:nvSpPr>
            <p:cNvPr id="9" name="Rectangle 114">
              <a:extLst>
                <a:ext uri="{FF2B5EF4-FFF2-40B4-BE49-F238E27FC236}">
                  <a16:creationId xmlns:a16="http://schemas.microsoft.com/office/drawing/2014/main" id="{71C2CD65-A432-422B-807F-73A1E574BA8E}"/>
                </a:ext>
              </a:extLst>
            </p:cNvPr>
            <p:cNvSpPr>
              <a:spLocks noChangeArrowheads="1"/>
            </p:cNvSpPr>
            <p:nvPr/>
          </p:nvSpPr>
          <p:spPr bwMode="auto">
            <a:xfrm>
              <a:off x="3697288" y="4765676"/>
              <a:ext cx="1295400" cy="646113"/>
            </a:xfrm>
            <a:prstGeom prst="rect">
              <a:avLst/>
            </a:prstGeom>
            <a:solidFill>
              <a:schemeClr val="accent5">
                <a:lumMod val="60000"/>
                <a:lumOff val="40000"/>
              </a:schemeClr>
            </a:solidFill>
            <a:ln w="9525">
              <a:no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defRPr/>
              </a:pPr>
              <a:endParaRPr lang="de-AT" sz="700" dirty="0">
                <a:latin typeface="Lucida Sans Unicode" pitchFamily="34" charset="0"/>
                <a:cs typeface="Lucida Sans Unicode" pitchFamily="34" charset="0"/>
              </a:endParaRPr>
            </a:p>
          </p:txBody>
        </p:sp>
        <p:sp>
          <p:nvSpPr>
            <p:cNvPr id="11" name="Rectangle 122">
              <a:extLst>
                <a:ext uri="{FF2B5EF4-FFF2-40B4-BE49-F238E27FC236}">
                  <a16:creationId xmlns:a16="http://schemas.microsoft.com/office/drawing/2014/main" id="{AE90C635-5976-4328-8366-CDBF4604883C}"/>
                </a:ext>
              </a:extLst>
            </p:cNvPr>
            <p:cNvSpPr>
              <a:spLocks noChangeArrowheads="1"/>
            </p:cNvSpPr>
            <p:nvPr/>
          </p:nvSpPr>
          <p:spPr bwMode="auto">
            <a:xfrm>
              <a:off x="3716339" y="2370139"/>
              <a:ext cx="1296987" cy="2154237"/>
            </a:xfrm>
            <a:prstGeom prst="rect">
              <a:avLst/>
            </a:prstGeom>
            <a:solidFill>
              <a:schemeClr val="accent5">
                <a:lumMod val="60000"/>
                <a:lumOff val="40000"/>
              </a:schemeClr>
            </a:solidFill>
            <a:ln w="9525">
              <a:no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defRPr/>
              </a:pPr>
              <a:endParaRPr lang="de-AT" sz="700" dirty="0">
                <a:latin typeface="Lucida Sans Unicode" pitchFamily="34" charset="0"/>
                <a:cs typeface="Lucida Sans Unicode" pitchFamily="34" charset="0"/>
              </a:endParaRPr>
            </a:p>
          </p:txBody>
        </p:sp>
        <p:sp>
          <p:nvSpPr>
            <p:cNvPr id="12" name="Rectangle 127">
              <a:extLst>
                <a:ext uri="{FF2B5EF4-FFF2-40B4-BE49-F238E27FC236}">
                  <a16:creationId xmlns:a16="http://schemas.microsoft.com/office/drawing/2014/main" id="{90215EEB-CC06-4756-AA21-D940487DEC0F}"/>
                </a:ext>
              </a:extLst>
            </p:cNvPr>
            <p:cNvSpPr>
              <a:spLocks noChangeArrowheads="1"/>
            </p:cNvSpPr>
            <p:nvPr/>
          </p:nvSpPr>
          <p:spPr bwMode="auto">
            <a:xfrm>
              <a:off x="2144714" y="2370138"/>
              <a:ext cx="1296987" cy="2316162"/>
            </a:xfrm>
            <a:prstGeom prst="rect">
              <a:avLst/>
            </a:prstGeom>
            <a:solidFill>
              <a:schemeClr val="accent4">
                <a:lumMod val="60000"/>
                <a:lumOff val="40000"/>
              </a:schemeClr>
            </a:solidFill>
            <a:ln w="9525">
              <a:noFill/>
              <a:miter lim="800000"/>
              <a:headEnd/>
              <a:tailEnd/>
            </a:ln>
          </p:spPr>
          <p:txBody>
            <a:bodyPr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defRPr/>
              </a:pPr>
              <a:endParaRPr lang="de-AT" sz="700" dirty="0">
                <a:latin typeface="Lucida Sans Unicode" pitchFamily="34" charset="0"/>
                <a:cs typeface="Lucida Sans Unicode" pitchFamily="34" charset="0"/>
              </a:endParaRPr>
            </a:p>
          </p:txBody>
        </p:sp>
        <p:sp>
          <p:nvSpPr>
            <p:cNvPr id="17419" name="Rectangle 137">
              <a:extLst>
                <a:ext uri="{FF2B5EF4-FFF2-40B4-BE49-F238E27FC236}">
                  <a16:creationId xmlns:a16="http://schemas.microsoft.com/office/drawing/2014/main" id="{6B692CB7-8790-4F21-8453-5DF633AE9DEB}"/>
                </a:ext>
              </a:extLst>
            </p:cNvPr>
            <p:cNvSpPr>
              <a:spLocks noChangeArrowheads="1"/>
            </p:cNvSpPr>
            <p:nvPr/>
          </p:nvSpPr>
          <p:spPr bwMode="auto">
            <a:xfrm>
              <a:off x="2216151" y="2451101"/>
              <a:ext cx="1152525" cy="561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1pPr>
              <a:lvl2pPr marL="742950" indent="-285750">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2pPr>
              <a:lvl3pPr marL="1143000" indent="-228600">
                <a:spcBef>
                  <a:spcPct val="20000"/>
                </a:spcBef>
                <a:buSzPct val="80000"/>
                <a:buFont typeface="Lucida Sans Unicode" panose="020B0602030504020204" pitchFamily="34" charset="0"/>
                <a:buChar char="»"/>
                <a:defRPr>
                  <a:solidFill>
                    <a:srgbClr val="67726B"/>
                  </a:solidFill>
                  <a:latin typeface="Lucida Sans Unicode" panose="020B0602030504020204" pitchFamily="34" charset="0"/>
                  <a:cs typeface="Lucida Sans Unicode" panose="020B0602030504020204" pitchFamily="34" charset="0"/>
                </a:defRPr>
              </a:lvl3pPr>
              <a:lvl4pPr marL="1600200" indent="-228600">
                <a:spcBef>
                  <a:spcPct val="20000"/>
                </a:spcBef>
                <a:buFont typeface="Lucida Sans Unicode" panose="020B0602030504020204" pitchFamily="34" charset="0"/>
                <a:buChar char="»"/>
                <a:defRPr sz="1600">
                  <a:solidFill>
                    <a:srgbClr val="67726B"/>
                  </a:solidFill>
                  <a:latin typeface="Lucida Sans Unicode" panose="020B0602030504020204" pitchFamily="34" charset="0"/>
                  <a:cs typeface="Lucida Sans Unicode" panose="020B0602030504020204" pitchFamily="34" charset="0"/>
                </a:defRPr>
              </a:lvl4pPr>
              <a:lvl5pPr marL="2057400" indent="-228600">
                <a:spcBef>
                  <a:spcPct val="20000"/>
                </a:spcBef>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9pPr>
            </a:lstStyle>
            <a:p>
              <a:pPr algn="ctr" eaLnBrk="1" hangingPunct="1">
                <a:spcBef>
                  <a:spcPct val="0"/>
                </a:spcBef>
                <a:buFontTx/>
                <a:buNone/>
              </a:pPr>
              <a:r>
                <a:rPr lang="de-AT" altLang="de-DE" sz="700">
                  <a:solidFill>
                    <a:schemeClr val="tx1"/>
                  </a:solidFill>
                  <a:cs typeface="Arial" panose="020B0604020202020204" pitchFamily="34" charset="0"/>
                </a:rPr>
                <a:t>Pensionierungen Abwanderung</a:t>
              </a:r>
            </a:p>
          </p:txBody>
        </p:sp>
        <p:sp>
          <p:nvSpPr>
            <p:cNvPr id="23572" name="Rectangle 145">
              <a:extLst>
                <a:ext uri="{FF2B5EF4-FFF2-40B4-BE49-F238E27FC236}">
                  <a16:creationId xmlns:a16="http://schemas.microsoft.com/office/drawing/2014/main" id="{5D518022-5BF9-46AA-BC5C-7FCB2164708D}"/>
                </a:ext>
              </a:extLst>
            </p:cNvPr>
            <p:cNvSpPr>
              <a:spLocks noChangeArrowheads="1"/>
            </p:cNvSpPr>
            <p:nvPr/>
          </p:nvSpPr>
          <p:spPr bwMode="auto">
            <a:xfrm>
              <a:off x="3787776" y="2451101"/>
              <a:ext cx="1152525" cy="842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1pPr>
              <a:lvl2pPr marL="742950" indent="-285750">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2pPr>
              <a:lvl3pPr marL="1143000" indent="-228600">
                <a:spcBef>
                  <a:spcPct val="20000"/>
                </a:spcBef>
                <a:buSzPct val="80000"/>
                <a:buFont typeface="Lucida Sans Unicode" panose="020B0602030504020204" pitchFamily="34" charset="0"/>
                <a:buChar char="»"/>
                <a:defRPr>
                  <a:solidFill>
                    <a:srgbClr val="67726B"/>
                  </a:solidFill>
                  <a:latin typeface="Lucida Sans Unicode" panose="020B0602030504020204" pitchFamily="34" charset="0"/>
                  <a:cs typeface="Lucida Sans Unicode" panose="020B0602030504020204" pitchFamily="34" charset="0"/>
                </a:defRPr>
              </a:lvl3pPr>
              <a:lvl4pPr marL="1600200" indent="-228600">
                <a:spcBef>
                  <a:spcPct val="20000"/>
                </a:spcBef>
                <a:buFont typeface="Lucida Sans Unicode" panose="020B0602030504020204" pitchFamily="34" charset="0"/>
                <a:buChar char="»"/>
                <a:defRPr sz="1600">
                  <a:solidFill>
                    <a:srgbClr val="67726B"/>
                  </a:solidFill>
                  <a:latin typeface="Lucida Sans Unicode" panose="020B0602030504020204" pitchFamily="34" charset="0"/>
                  <a:cs typeface="Lucida Sans Unicode" panose="020B0602030504020204" pitchFamily="34" charset="0"/>
                </a:defRPr>
              </a:lvl4pPr>
              <a:lvl5pPr marL="2057400" indent="-228600">
                <a:spcBef>
                  <a:spcPct val="20000"/>
                </a:spcBef>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9pPr>
            </a:lstStyle>
            <a:p>
              <a:pPr algn="ctr" eaLnBrk="1" hangingPunct="1">
                <a:spcBef>
                  <a:spcPct val="0"/>
                </a:spcBef>
                <a:buFontTx/>
                <a:buNone/>
              </a:pPr>
              <a:r>
                <a:rPr lang="de-AT" altLang="de-DE" sz="700">
                  <a:solidFill>
                    <a:schemeClr val="tx1"/>
                  </a:solidFill>
                  <a:cs typeface="Arial" panose="020B0604020202020204" pitchFamily="34" charset="0"/>
                </a:rPr>
                <a:t>Ausbildungsplätze,</a:t>
              </a:r>
            </a:p>
            <a:p>
              <a:pPr algn="ctr" eaLnBrk="1" hangingPunct="1">
                <a:spcBef>
                  <a:spcPct val="0"/>
                </a:spcBef>
                <a:buFontTx/>
                <a:buNone/>
              </a:pPr>
              <a:r>
                <a:rPr lang="de-AT" altLang="de-DE" sz="700">
                  <a:solidFill>
                    <a:schemeClr val="tx1"/>
                  </a:solidFill>
                  <a:cs typeface="Arial" panose="020B0604020202020204" pitchFamily="34" charset="0"/>
                </a:rPr>
                <a:t>Auswahlverfahren,</a:t>
              </a:r>
            </a:p>
            <a:p>
              <a:pPr algn="ctr" eaLnBrk="1" hangingPunct="1">
                <a:spcBef>
                  <a:spcPct val="0"/>
                </a:spcBef>
                <a:buFontTx/>
                <a:buNone/>
              </a:pPr>
              <a:r>
                <a:rPr lang="de-AT" altLang="de-DE" sz="700">
                  <a:solidFill>
                    <a:schemeClr val="tx1"/>
                  </a:solidFill>
                  <a:cs typeface="Arial" panose="020B0604020202020204" pitchFamily="34" charset="0"/>
                </a:rPr>
                <a:t>Drop-out Quoten</a:t>
              </a:r>
            </a:p>
          </p:txBody>
        </p:sp>
        <p:sp>
          <p:nvSpPr>
            <p:cNvPr id="17422" name="Rectangle 165">
              <a:extLst>
                <a:ext uri="{FF2B5EF4-FFF2-40B4-BE49-F238E27FC236}">
                  <a16:creationId xmlns:a16="http://schemas.microsoft.com/office/drawing/2014/main" id="{4BF8CC45-2C70-4990-8B69-74A0F223ED99}"/>
                </a:ext>
              </a:extLst>
            </p:cNvPr>
            <p:cNvSpPr>
              <a:spLocks noChangeArrowheads="1"/>
            </p:cNvSpPr>
            <p:nvPr/>
          </p:nvSpPr>
          <p:spPr bwMode="auto">
            <a:xfrm>
              <a:off x="2203451" y="3802064"/>
              <a:ext cx="1152525" cy="803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1pPr>
              <a:lvl2pPr marL="742950" indent="-285750">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2pPr>
              <a:lvl3pPr marL="1143000" indent="-228600">
                <a:spcBef>
                  <a:spcPct val="20000"/>
                </a:spcBef>
                <a:buSzPct val="80000"/>
                <a:buFont typeface="Lucida Sans Unicode" panose="020B0602030504020204" pitchFamily="34" charset="0"/>
                <a:buChar char="»"/>
                <a:defRPr>
                  <a:solidFill>
                    <a:srgbClr val="67726B"/>
                  </a:solidFill>
                  <a:latin typeface="Lucida Sans Unicode" panose="020B0602030504020204" pitchFamily="34" charset="0"/>
                  <a:cs typeface="Lucida Sans Unicode" panose="020B0602030504020204" pitchFamily="34" charset="0"/>
                </a:defRPr>
              </a:lvl3pPr>
              <a:lvl4pPr marL="1600200" indent="-228600">
                <a:spcBef>
                  <a:spcPct val="20000"/>
                </a:spcBef>
                <a:buFont typeface="Lucida Sans Unicode" panose="020B0602030504020204" pitchFamily="34" charset="0"/>
                <a:buChar char="»"/>
                <a:defRPr sz="1600">
                  <a:solidFill>
                    <a:srgbClr val="67726B"/>
                  </a:solidFill>
                  <a:latin typeface="Lucida Sans Unicode" panose="020B0602030504020204" pitchFamily="34" charset="0"/>
                  <a:cs typeface="Lucida Sans Unicode" panose="020B0602030504020204" pitchFamily="34" charset="0"/>
                </a:defRPr>
              </a:lvl4pPr>
              <a:lvl5pPr marL="2057400" indent="-228600">
                <a:spcBef>
                  <a:spcPct val="20000"/>
                </a:spcBef>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9pPr>
            </a:lstStyle>
            <a:p>
              <a:pPr algn="ctr" eaLnBrk="1" hangingPunct="1">
                <a:spcBef>
                  <a:spcPct val="0"/>
                </a:spcBef>
                <a:buFontTx/>
                <a:buNone/>
              </a:pPr>
              <a:r>
                <a:rPr lang="de-AT" altLang="de-DE" sz="700" dirty="0">
                  <a:solidFill>
                    <a:schemeClr val="tx1"/>
                  </a:solidFill>
                  <a:cs typeface="Arial" panose="020B0604020202020204" pitchFamily="34" charset="0"/>
                </a:rPr>
                <a:t>Prognose der ausscheidenden Personen</a:t>
              </a:r>
            </a:p>
          </p:txBody>
        </p:sp>
        <p:sp>
          <p:nvSpPr>
            <p:cNvPr id="23575" name="Rectangle 177">
              <a:extLst>
                <a:ext uri="{FF2B5EF4-FFF2-40B4-BE49-F238E27FC236}">
                  <a16:creationId xmlns:a16="http://schemas.microsoft.com/office/drawing/2014/main" id="{D1C790A7-F5D3-4594-86F1-FBE881536518}"/>
                </a:ext>
              </a:extLst>
            </p:cNvPr>
            <p:cNvSpPr>
              <a:spLocks noChangeArrowheads="1"/>
            </p:cNvSpPr>
            <p:nvPr/>
          </p:nvSpPr>
          <p:spPr bwMode="auto">
            <a:xfrm>
              <a:off x="3787776" y="3567114"/>
              <a:ext cx="1152525" cy="8842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1pPr>
              <a:lvl2pPr marL="742950" indent="-285750">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2pPr>
              <a:lvl3pPr marL="1143000" indent="-228600">
                <a:spcBef>
                  <a:spcPct val="20000"/>
                </a:spcBef>
                <a:buSzPct val="80000"/>
                <a:buFont typeface="Lucida Sans Unicode" panose="020B0602030504020204" pitchFamily="34" charset="0"/>
                <a:buChar char="»"/>
                <a:defRPr>
                  <a:solidFill>
                    <a:srgbClr val="67726B"/>
                  </a:solidFill>
                  <a:latin typeface="Lucida Sans Unicode" panose="020B0602030504020204" pitchFamily="34" charset="0"/>
                  <a:cs typeface="Lucida Sans Unicode" panose="020B0602030504020204" pitchFamily="34" charset="0"/>
                </a:defRPr>
              </a:lvl3pPr>
              <a:lvl4pPr marL="1600200" indent="-228600">
                <a:spcBef>
                  <a:spcPct val="20000"/>
                </a:spcBef>
                <a:buFont typeface="Lucida Sans Unicode" panose="020B0602030504020204" pitchFamily="34" charset="0"/>
                <a:buChar char="»"/>
                <a:defRPr sz="1600">
                  <a:solidFill>
                    <a:srgbClr val="67726B"/>
                  </a:solidFill>
                  <a:latin typeface="Lucida Sans Unicode" panose="020B0602030504020204" pitchFamily="34" charset="0"/>
                  <a:cs typeface="Lucida Sans Unicode" panose="020B0602030504020204" pitchFamily="34" charset="0"/>
                </a:defRPr>
              </a:lvl4pPr>
              <a:lvl5pPr marL="2057400" indent="-228600">
                <a:spcBef>
                  <a:spcPct val="20000"/>
                </a:spcBef>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9pPr>
            </a:lstStyle>
            <a:p>
              <a:pPr algn="ctr" eaLnBrk="1" hangingPunct="1">
                <a:spcBef>
                  <a:spcPct val="0"/>
                </a:spcBef>
                <a:buFontTx/>
                <a:buNone/>
              </a:pPr>
              <a:r>
                <a:rPr lang="de-AT" altLang="de-DE" sz="700">
                  <a:solidFill>
                    <a:schemeClr val="tx1"/>
                  </a:solidFill>
                  <a:cs typeface="Arial" panose="020B0604020202020204" pitchFamily="34" charset="0"/>
                </a:rPr>
                <a:t>Prognose</a:t>
              </a:r>
            </a:p>
            <a:p>
              <a:pPr algn="ctr" eaLnBrk="1" hangingPunct="1">
                <a:spcBef>
                  <a:spcPct val="0"/>
                </a:spcBef>
                <a:buFontTx/>
                <a:buNone/>
              </a:pPr>
              <a:r>
                <a:rPr lang="de-AT" altLang="de-DE" sz="700">
                  <a:solidFill>
                    <a:schemeClr val="tx1"/>
                  </a:solidFill>
                  <a:cs typeface="Arial" panose="020B0604020202020204" pitchFamily="34" charset="0"/>
                </a:rPr>
                <a:t>der Absolventinnen</a:t>
              </a:r>
            </a:p>
            <a:p>
              <a:pPr algn="ctr" eaLnBrk="1" hangingPunct="1">
                <a:spcBef>
                  <a:spcPct val="0"/>
                </a:spcBef>
                <a:buFontTx/>
                <a:buNone/>
              </a:pPr>
              <a:r>
                <a:rPr lang="de-AT" altLang="de-DE" sz="700">
                  <a:solidFill>
                    <a:schemeClr val="tx1"/>
                  </a:solidFill>
                  <a:cs typeface="Arial" panose="020B0604020202020204" pitchFamily="34" charset="0"/>
                </a:rPr>
                <a:t>und Absolventen</a:t>
              </a:r>
            </a:p>
            <a:p>
              <a:pPr algn="ctr" eaLnBrk="1" hangingPunct="1">
                <a:spcBef>
                  <a:spcPct val="0"/>
                </a:spcBef>
                <a:buFontTx/>
                <a:buNone/>
              </a:pPr>
              <a:r>
                <a:rPr lang="de-AT" altLang="de-DE" sz="700">
                  <a:solidFill>
                    <a:schemeClr val="tx1"/>
                  </a:solidFill>
                  <a:cs typeface="Arial" panose="020B0604020202020204" pitchFamily="34" charset="0"/>
                </a:rPr>
                <a:t>2020</a:t>
              </a:r>
            </a:p>
          </p:txBody>
        </p:sp>
        <p:sp>
          <p:nvSpPr>
            <p:cNvPr id="23" name="Freeform 241">
              <a:extLst>
                <a:ext uri="{FF2B5EF4-FFF2-40B4-BE49-F238E27FC236}">
                  <a16:creationId xmlns:a16="http://schemas.microsoft.com/office/drawing/2014/main" id="{D9456D67-D62D-4D6D-8645-40E92388138D}"/>
                </a:ext>
              </a:extLst>
            </p:cNvPr>
            <p:cNvSpPr>
              <a:spLocks noEditPoints="1"/>
            </p:cNvSpPr>
            <p:nvPr/>
          </p:nvSpPr>
          <p:spPr bwMode="auto">
            <a:xfrm>
              <a:off x="2760663" y="3559176"/>
              <a:ext cx="107950" cy="201613"/>
            </a:xfrm>
            <a:custGeom>
              <a:avLst/>
              <a:gdLst/>
              <a:ahLst/>
              <a:cxnLst>
                <a:cxn ang="0">
                  <a:pos x="28" y="0"/>
                </a:cxn>
                <a:cxn ang="0">
                  <a:pos x="28" y="133"/>
                </a:cxn>
                <a:cxn ang="0">
                  <a:pos x="20" y="133"/>
                </a:cxn>
                <a:cxn ang="0">
                  <a:pos x="20" y="0"/>
                </a:cxn>
                <a:cxn ang="0">
                  <a:pos x="28" y="0"/>
                </a:cxn>
                <a:cxn ang="0">
                  <a:pos x="48" y="125"/>
                </a:cxn>
                <a:cxn ang="0">
                  <a:pos x="24" y="173"/>
                </a:cxn>
                <a:cxn ang="0">
                  <a:pos x="0" y="125"/>
                </a:cxn>
                <a:cxn ang="0">
                  <a:pos x="48" y="125"/>
                </a:cxn>
              </a:cxnLst>
              <a:rect l="0" t="0" r="r" b="b"/>
              <a:pathLst>
                <a:path w="48" h="173">
                  <a:moveTo>
                    <a:pt x="28" y="0"/>
                  </a:moveTo>
                  <a:lnTo>
                    <a:pt x="28" y="133"/>
                  </a:lnTo>
                  <a:lnTo>
                    <a:pt x="20" y="133"/>
                  </a:lnTo>
                  <a:lnTo>
                    <a:pt x="20" y="0"/>
                  </a:lnTo>
                  <a:lnTo>
                    <a:pt x="28" y="0"/>
                  </a:lnTo>
                  <a:close/>
                  <a:moveTo>
                    <a:pt x="48" y="125"/>
                  </a:moveTo>
                  <a:lnTo>
                    <a:pt x="24" y="173"/>
                  </a:lnTo>
                  <a:lnTo>
                    <a:pt x="0" y="125"/>
                  </a:lnTo>
                  <a:lnTo>
                    <a:pt x="48" y="125"/>
                  </a:lnTo>
                  <a:close/>
                </a:path>
              </a:pathLst>
            </a:custGeom>
            <a:solidFill>
              <a:schemeClr val="accent4"/>
            </a:solidFill>
            <a:ln w="1" cap="flat">
              <a:solidFill>
                <a:schemeClr val="accent4"/>
              </a:solidFill>
              <a:prstDash val="solid"/>
              <a:bevel/>
              <a:headEnd/>
              <a:tailEnd/>
            </a:ln>
          </p:spPr>
          <p:txBody>
            <a:bodyPr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defRPr/>
              </a:pPr>
              <a:endParaRPr lang="de-AT" sz="700" dirty="0">
                <a:latin typeface="Lucida Sans Unicode" pitchFamily="34" charset="0"/>
                <a:cs typeface="Lucida Sans Unicode" pitchFamily="34" charset="0"/>
              </a:endParaRPr>
            </a:p>
          </p:txBody>
        </p:sp>
        <p:sp>
          <p:nvSpPr>
            <p:cNvPr id="24" name="Freeform 242">
              <a:extLst>
                <a:ext uri="{FF2B5EF4-FFF2-40B4-BE49-F238E27FC236}">
                  <a16:creationId xmlns:a16="http://schemas.microsoft.com/office/drawing/2014/main" id="{1769B6FB-3EFA-4623-A24A-F9F2F024D982}"/>
                </a:ext>
              </a:extLst>
            </p:cNvPr>
            <p:cNvSpPr>
              <a:spLocks noEditPoints="1"/>
            </p:cNvSpPr>
            <p:nvPr/>
          </p:nvSpPr>
          <p:spPr bwMode="auto">
            <a:xfrm>
              <a:off x="4287838" y="3327401"/>
              <a:ext cx="107950" cy="201613"/>
            </a:xfrm>
            <a:custGeom>
              <a:avLst/>
              <a:gdLst/>
              <a:ahLst/>
              <a:cxnLst>
                <a:cxn ang="0">
                  <a:pos x="29" y="0"/>
                </a:cxn>
                <a:cxn ang="0">
                  <a:pos x="29" y="133"/>
                </a:cxn>
                <a:cxn ang="0">
                  <a:pos x="19" y="133"/>
                </a:cxn>
                <a:cxn ang="0">
                  <a:pos x="19" y="0"/>
                </a:cxn>
                <a:cxn ang="0">
                  <a:pos x="29" y="0"/>
                </a:cxn>
                <a:cxn ang="0">
                  <a:pos x="48" y="125"/>
                </a:cxn>
                <a:cxn ang="0">
                  <a:pos x="24" y="173"/>
                </a:cxn>
                <a:cxn ang="0">
                  <a:pos x="0" y="125"/>
                </a:cxn>
                <a:cxn ang="0">
                  <a:pos x="48" y="125"/>
                </a:cxn>
              </a:cxnLst>
              <a:rect l="0" t="0" r="r" b="b"/>
              <a:pathLst>
                <a:path w="48" h="173">
                  <a:moveTo>
                    <a:pt x="29" y="0"/>
                  </a:moveTo>
                  <a:lnTo>
                    <a:pt x="29" y="133"/>
                  </a:lnTo>
                  <a:lnTo>
                    <a:pt x="19" y="133"/>
                  </a:lnTo>
                  <a:lnTo>
                    <a:pt x="19" y="0"/>
                  </a:lnTo>
                  <a:lnTo>
                    <a:pt x="29" y="0"/>
                  </a:lnTo>
                  <a:close/>
                  <a:moveTo>
                    <a:pt x="48" y="125"/>
                  </a:moveTo>
                  <a:lnTo>
                    <a:pt x="24" y="173"/>
                  </a:lnTo>
                  <a:lnTo>
                    <a:pt x="0" y="125"/>
                  </a:lnTo>
                  <a:lnTo>
                    <a:pt x="48" y="125"/>
                  </a:lnTo>
                  <a:close/>
                </a:path>
              </a:pathLst>
            </a:custGeom>
            <a:solidFill>
              <a:schemeClr val="accent5"/>
            </a:solidFill>
            <a:ln w="1" cap="flat">
              <a:solidFill>
                <a:schemeClr val="accent5"/>
              </a:solidFill>
              <a:prstDash val="solid"/>
              <a:bevel/>
              <a:headEnd/>
              <a:tailEnd/>
            </a:ln>
          </p:spPr>
          <p:txBody>
            <a:bodyPr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defRPr/>
              </a:pPr>
              <a:endParaRPr lang="de-AT" sz="700" dirty="0">
                <a:latin typeface="Lucida Sans Unicode" pitchFamily="34" charset="0"/>
                <a:cs typeface="Lucida Sans Unicode" pitchFamily="34" charset="0"/>
              </a:endParaRPr>
            </a:p>
          </p:txBody>
        </p:sp>
        <p:sp>
          <p:nvSpPr>
            <p:cNvPr id="23587" name="Rectangle 259">
              <a:extLst>
                <a:ext uri="{FF2B5EF4-FFF2-40B4-BE49-F238E27FC236}">
                  <a16:creationId xmlns:a16="http://schemas.microsoft.com/office/drawing/2014/main" id="{388B3F5D-55D1-4CAC-9EAD-585B19866F05}"/>
                </a:ext>
              </a:extLst>
            </p:cNvPr>
            <p:cNvSpPr>
              <a:spLocks noChangeArrowheads="1"/>
            </p:cNvSpPr>
            <p:nvPr/>
          </p:nvSpPr>
          <p:spPr bwMode="auto">
            <a:xfrm>
              <a:off x="3770314" y="4846638"/>
              <a:ext cx="1150937"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1pPr>
              <a:lvl2pPr marL="742950" indent="-285750">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2pPr>
              <a:lvl3pPr marL="1143000" indent="-228600">
                <a:spcBef>
                  <a:spcPct val="20000"/>
                </a:spcBef>
                <a:buSzPct val="80000"/>
                <a:buFont typeface="Lucida Sans Unicode" panose="020B0602030504020204" pitchFamily="34" charset="0"/>
                <a:buChar char="»"/>
                <a:defRPr>
                  <a:solidFill>
                    <a:srgbClr val="67726B"/>
                  </a:solidFill>
                  <a:latin typeface="Lucida Sans Unicode" panose="020B0602030504020204" pitchFamily="34" charset="0"/>
                  <a:cs typeface="Lucida Sans Unicode" panose="020B0602030504020204" pitchFamily="34" charset="0"/>
                </a:defRPr>
              </a:lvl3pPr>
              <a:lvl4pPr marL="1600200" indent="-228600">
                <a:spcBef>
                  <a:spcPct val="20000"/>
                </a:spcBef>
                <a:buFont typeface="Lucida Sans Unicode" panose="020B0602030504020204" pitchFamily="34" charset="0"/>
                <a:buChar char="»"/>
                <a:defRPr sz="1600">
                  <a:solidFill>
                    <a:srgbClr val="67726B"/>
                  </a:solidFill>
                  <a:latin typeface="Lucida Sans Unicode" panose="020B0602030504020204" pitchFamily="34" charset="0"/>
                  <a:cs typeface="Lucida Sans Unicode" panose="020B0602030504020204" pitchFamily="34" charset="0"/>
                </a:defRPr>
              </a:lvl4pPr>
              <a:lvl5pPr marL="2057400" indent="-228600">
                <a:spcBef>
                  <a:spcPct val="20000"/>
                </a:spcBef>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9pPr>
            </a:lstStyle>
            <a:p>
              <a:pPr algn="ctr" eaLnBrk="1" hangingPunct="1">
                <a:spcBef>
                  <a:spcPct val="0"/>
                </a:spcBef>
                <a:buFontTx/>
                <a:buNone/>
              </a:pPr>
              <a:r>
                <a:rPr lang="de-AT" altLang="de-DE" sz="700">
                  <a:solidFill>
                    <a:schemeClr val="tx1"/>
                  </a:solidFill>
                  <a:cs typeface="Arial" panose="020B0604020202020204" pitchFamily="34" charset="0"/>
                </a:rPr>
                <a:t>Zuwanderung</a:t>
              </a:r>
            </a:p>
            <a:p>
              <a:pPr algn="ctr" eaLnBrk="1" hangingPunct="1">
                <a:spcBef>
                  <a:spcPct val="0"/>
                </a:spcBef>
                <a:buFontTx/>
                <a:buNone/>
              </a:pPr>
              <a:r>
                <a:rPr lang="de-AT" altLang="de-DE" sz="700">
                  <a:solidFill>
                    <a:schemeClr val="tx1"/>
                  </a:solidFill>
                  <a:cs typeface="Arial" panose="020B0604020202020204" pitchFamily="34" charset="0"/>
                </a:rPr>
                <a:t>nach (EWR Zulassungen und Nostrifikationen)</a:t>
              </a:r>
            </a:p>
          </p:txBody>
        </p:sp>
        <p:sp>
          <p:nvSpPr>
            <p:cNvPr id="38" name="Freeform 307">
              <a:extLst>
                <a:ext uri="{FF2B5EF4-FFF2-40B4-BE49-F238E27FC236}">
                  <a16:creationId xmlns:a16="http://schemas.microsoft.com/office/drawing/2014/main" id="{BED630A7-E537-4DB7-99CE-8ACAF3C62BB3}"/>
                </a:ext>
              </a:extLst>
            </p:cNvPr>
            <p:cNvSpPr>
              <a:spLocks noEditPoints="1"/>
            </p:cNvSpPr>
            <p:nvPr/>
          </p:nvSpPr>
          <p:spPr bwMode="auto">
            <a:xfrm>
              <a:off x="5014914" y="3886200"/>
              <a:ext cx="179387" cy="120650"/>
            </a:xfrm>
            <a:custGeom>
              <a:avLst/>
              <a:gdLst/>
              <a:ahLst/>
              <a:cxnLst>
                <a:cxn ang="0">
                  <a:pos x="0" y="19"/>
                </a:cxn>
                <a:cxn ang="0">
                  <a:pos x="78" y="19"/>
                </a:cxn>
                <a:cxn ang="0">
                  <a:pos x="78" y="29"/>
                </a:cxn>
                <a:cxn ang="0">
                  <a:pos x="0" y="29"/>
                </a:cxn>
                <a:cxn ang="0">
                  <a:pos x="0" y="19"/>
                </a:cxn>
                <a:cxn ang="0">
                  <a:pos x="70" y="0"/>
                </a:cxn>
                <a:cxn ang="0">
                  <a:pos x="118" y="24"/>
                </a:cxn>
                <a:cxn ang="0">
                  <a:pos x="70" y="48"/>
                </a:cxn>
                <a:cxn ang="0">
                  <a:pos x="70" y="0"/>
                </a:cxn>
              </a:cxnLst>
              <a:rect l="0" t="0" r="r" b="b"/>
              <a:pathLst>
                <a:path w="118" h="48">
                  <a:moveTo>
                    <a:pt x="0" y="19"/>
                  </a:moveTo>
                  <a:lnTo>
                    <a:pt x="78" y="19"/>
                  </a:lnTo>
                  <a:lnTo>
                    <a:pt x="78" y="29"/>
                  </a:lnTo>
                  <a:lnTo>
                    <a:pt x="0" y="29"/>
                  </a:lnTo>
                  <a:lnTo>
                    <a:pt x="0" y="19"/>
                  </a:lnTo>
                  <a:close/>
                  <a:moveTo>
                    <a:pt x="70" y="0"/>
                  </a:moveTo>
                  <a:lnTo>
                    <a:pt x="118" y="24"/>
                  </a:lnTo>
                  <a:lnTo>
                    <a:pt x="70" y="48"/>
                  </a:lnTo>
                  <a:lnTo>
                    <a:pt x="70" y="0"/>
                  </a:lnTo>
                  <a:close/>
                </a:path>
              </a:pathLst>
            </a:custGeom>
            <a:solidFill>
              <a:schemeClr val="accent4"/>
            </a:solidFill>
            <a:ln w="1" cap="flat">
              <a:solidFill>
                <a:schemeClr val="accent4"/>
              </a:solidFill>
              <a:prstDash val="solid"/>
              <a:bevel/>
              <a:headEnd/>
              <a:tailEnd/>
            </a:ln>
          </p:spPr>
          <p:txBody>
            <a:bodyPr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defRPr/>
              </a:pPr>
              <a:endParaRPr lang="de-AT" sz="700">
                <a:latin typeface="Lucida Sans Unicode" pitchFamily="34" charset="0"/>
                <a:cs typeface="Lucida Sans Unicode" pitchFamily="34" charset="0"/>
              </a:endParaRPr>
            </a:p>
          </p:txBody>
        </p:sp>
        <p:sp>
          <p:nvSpPr>
            <p:cNvPr id="39" name="Freeform 308">
              <a:extLst>
                <a:ext uri="{FF2B5EF4-FFF2-40B4-BE49-F238E27FC236}">
                  <a16:creationId xmlns:a16="http://schemas.microsoft.com/office/drawing/2014/main" id="{9613BE02-6D07-4624-969F-459C95BBDCA7}"/>
                </a:ext>
              </a:extLst>
            </p:cNvPr>
            <p:cNvSpPr>
              <a:spLocks noEditPoints="1"/>
            </p:cNvSpPr>
            <p:nvPr/>
          </p:nvSpPr>
          <p:spPr bwMode="auto">
            <a:xfrm>
              <a:off x="5014914" y="3965575"/>
              <a:ext cx="179387" cy="120650"/>
            </a:xfrm>
            <a:custGeom>
              <a:avLst/>
              <a:gdLst/>
              <a:ahLst/>
              <a:cxnLst>
                <a:cxn ang="0">
                  <a:pos x="126" y="29"/>
                </a:cxn>
                <a:cxn ang="0">
                  <a:pos x="40" y="29"/>
                </a:cxn>
                <a:cxn ang="0">
                  <a:pos x="40" y="19"/>
                </a:cxn>
                <a:cxn ang="0">
                  <a:pos x="126" y="19"/>
                </a:cxn>
                <a:cxn ang="0">
                  <a:pos x="126" y="29"/>
                </a:cxn>
                <a:cxn ang="0">
                  <a:pos x="48" y="48"/>
                </a:cxn>
                <a:cxn ang="0">
                  <a:pos x="0" y="24"/>
                </a:cxn>
                <a:cxn ang="0">
                  <a:pos x="48" y="0"/>
                </a:cxn>
                <a:cxn ang="0">
                  <a:pos x="48" y="48"/>
                </a:cxn>
              </a:cxnLst>
              <a:rect l="0" t="0" r="r" b="b"/>
              <a:pathLst>
                <a:path w="126" h="48">
                  <a:moveTo>
                    <a:pt x="126" y="29"/>
                  </a:moveTo>
                  <a:lnTo>
                    <a:pt x="40" y="29"/>
                  </a:lnTo>
                  <a:lnTo>
                    <a:pt x="40" y="19"/>
                  </a:lnTo>
                  <a:lnTo>
                    <a:pt x="126" y="19"/>
                  </a:lnTo>
                  <a:lnTo>
                    <a:pt x="126" y="29"/>
                  </a:lnTo>
                  <a:close/>
                  <a:moveTo>
                    <a:pt x="48" y="48"/>
                  </a:moveTo>
                  <a:lnTo>
                    <a:pt x="0" y="24"/>
                  </a:lnTo>
                  <a:lnTo>
                    <a:pt x="48" y="0"/>
                  </a:lnTo>
                  <a:lnTo>
                    <a:pt x="48" y="48"/>
                  </a:lnTo>
                  <a:close/>
                </a:path>
              </a:pathLst>
            </a:custGeom>
            <a:solidFill>
              <a:schemeClr val="accent5"/>
            </a:solidFill>
            <a:ln w="1" cap="flat">
              <a:solidFill>
                <a:schemeClr val="accent5"/>
              </a:solidFill>
              <a:prstDash val="solid"/>
              <a:bevel/>
              <a:headEnd/>
              <a:tailEnd/>
            </a:ln>
          </p:spPr>
          <p:txBody>
            <a:bodyPr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defRPr/>
              </a:pPr>
              <a:endParaRPr lang="de-AT" sz="700">
                <a:latin typeface="Lucida Sans Unicode" pitchFamily="34" charset="0"/>
                <a:cs typeface="Lucida Sans Unicode" pitchFamily="34" charset="0"/>
              </a:endParaRPr>
            </a:p>
          </p:txBody>
        </p:sp>
        <p:sp>
          <p:nvSpPr>
            <p:cNvPr id="40" name="Rectangle 309">
              <a:extLst>
                <a:ext uri="{FF2B5EF4-FFF2-40B4-BE49-F238E27FC236}">
                  <a16:creationId xmlns:a16="http://schemas.microsoft.com/office/drawing/2014/main" id="{42B9C90B-AE21-4581-9C0D-FB46006F0B5E}"/>
                </a:ext>
              </a:extLst>
            </p:cNvPr>
            <p:cNvSpPr>
              <a:spLocks noChangeArrowheads="1"/>
            </p:cNvSpPr>
            <p:nvPr/>
          </p:nvSpPr>
          <p:spPr bwMode="auto">
            <a:xfrm>
              <a:off x="4645026" y="2018606"/>
              <a:ext cx="360363" cy="307777"/>
            </a:xfrm>
            <a:prstGeom prst="rect">
              <a:avLst/>
            </a:prstGeom>
            <a:noFill/>
            <a:ln w="9525">
              <a:noFill/>
              <a:miter lim="800000"/>
              <a:headEnd/>
              <a:tailEnd/>
            </a:ln>
          </p:spPr>
          <p:txBody>
            <a:bodyPr lIns="0" tIns="0" rIns="0" bIns="0" anchor="ctr">
              <a:spAutoFit/>
            </a:bodyP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defRPr/>
              </a:pPr>
              <a:r>
                <a:rPr lang="de-DE" sz="2000" b="1" dirty="0">
                  <a:solidFill>
                    <a:schemeClr val="accent5"/>
                  </a:solidFill>
                  <a:latin typeface="Lucida Sans Unicode" pitchFamily="34" charset="0"/>
                  <a:cs typeface="Lucida Sans Unicode" pitchFamily="34" charset="0"/>
                </a:rPr>
                <a:t>+</a:t>
              </a:r>
            </a:p>
          </p:txBody>
        </p:sp>
        <p:sp>
          <p:nvSpPr>
            <p:cNvPr id="41" name="Rectangle 311">
              <a:extLst>
                <a:ext uri="{FF2B5EF4-FFF2-40B4-BE49-F238E27FC236}">
                  <a16:creationId xmlns:a16="http://schemas.microsoft.com/office/drawing/2014/main" id="{F0031292-425A-4F90-9257-DDACC721FB8D}"/>
                </a:ext>
              </a:extLst>
            </p:cNvPr>
            <p:cNvSpPr>
              <a:spLocks noChangeArrowheads="1"/>
            </p:cNvSpPr>
            <p:nvPr/>
          </p:nvSpPr>
          <p:spPr bwMode="auto">
            <a:xfrm>
              <a:off x="2216151" y="2018606"/>
              <a:ext cx="360363" cy="307777"/>
            </a:xfrm>
            <a:prstGeom prst="rect">
              <a:avLst/>
            </a:prstGeom>
            <a:noFill/>
            <a:ln w="9525">
              <a:noFill/>
              <a:miter lim="800000"/>
              <a:headEnd/>
              <a:tailEnd/>
            </a:ln>
          </p:spPr>
          <p:txBody>
            <a:bodyPr lIns="0" tIns="0" rIns="0" bIns="0" anchor="ctr">
              <a:spAutoFit/>
            </a:bodyP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defRPr/>
              </a:pPr>
              <a:r>
                <a:rPr lang="de-DE" sz="2000" b="1" dirty="0">
                  <a:solidFill>
                    <a:schemeClr val="accent4"/>
                  </a:solidFill>
                  <a:latin typeface="Lucida Sans Unicode" pitchFamily="34" charset="0"/>
                  <a:cs typeface="Lucida Sans Unicode" pitchFamily="34" charset="0"/>
                </a:rPr>
                <a:t>-</a:t>
              </a:r>
            </a:p>
          </p:txBody>
        </p:sp>
        <p:sp>
          <p:nvSpPr>
            <p:cNvPr id="43" name="Freeform 303">
              <a:extLst>
                <a:ext uri="{FF2B5EF4-FFF2-40B4-BE49-F238E27FC236}">
                  <a16:creationId xmlns:a16="http://schemas.microsoft.com/office/drawing/2014/main" id="{D9A7B77E-AADD-4D3E-AE8F-E3FAFA397E26}"/>
                </a:ext>
              </a:extLst>
            </p:cNvPr>
            <p:cNvSpPr>
              <a:spLocks noEditPoints="1"/>
            </p:cNvSpPr>
            <p:nvPr/>
          </p:nvSpPr>
          <p:spPr bwMode="auto">
            <a:xfrm>
              <a:off x="2787650" y="1892300"/>
              <a:ext cx="107950" cy="401638"/>
            </a:xfrm>
            <a:custGeom>
              <a:avLst/>
              <a:gdLst/>
              <a:ahLst/>
              <a:cxnLst>
                <a:cxn ang="0">
                  <a:pos x="233" y="33"/>
                </a:cxn>
                <a:cxn ang="0">
                  <a:pos x="233" y="2080"/>
                </a:cxn>
                <a:cxn ang="0">
                  <a:pos x="200" y="2113"/>
                </a:cxn>
                <a:cxn ang="0">
                  <a:pos x="167" y="2080"/>
                </a:cxn>
                <a:cxn ang="0">
                  <a:pos x="167" y="33"/>
                </a:cxn>
                <a:cxn ang="0">
                  <a:pos x="200" y="0"/>
                </a:cxn>
                <a:cxn ang="0">
                  <a:pos x="233" y="33"/>
                </a:cxn>
                <a:cxn ang="0">
                  <a:pos x="400" y="2013"/>
                </a:cxn>
                <a:cxn ang="0">
                  <a:pos x="200" y="2413"/>
                </a:cxn>
                <a:cxn ang="0">
                  <a:pos x="0" y="2013"/>
                </a:cxn>
                <a:cxn ang="0">
                  <a:pos x="400" y="2013"/>
                </a:cxn>
              </a:cxnLst>
              <a:rect l="0" t="0" r="r" b="b"/>
              <a:pathLst>
                <a:path w="400" h="2413">
                  <a:moveTo>
                    <a:pt x="233" y="33"/>
                  </a:moveTo>
                  <a:lnTo>
                    <a:pt x="233" y="2080"/>
                  </a:lnTo>
                  <a:cubicBezTo>
                    <a:pt x="233" y="2098"/>
                    <a:pt x="219" y="2113"/>
                    <a:pt x="200" y="2113"/>
                  </a:cubicBezTo>
                  <a:cubicBezTo>
                    <a:pt x="182" y="2113"/>
                    <a:pt x="167" y="2098"/>
                    <a:pt x="167" y="2080"/>
                  </a:cubicBezTo>
                  <a:lnTo>
                    <a:pt x="167" y="33"/>
                  </a:lnTo>
                  <a:cubicBezTo>
                    <a:pt x="167" y="15"/>
                    <a:pt x="182" y="0"/>
                    <a:pt x="200" y="0"/>
                  </a:cubicBezTo>
                  <a:cubicBezTo>
                    <a:pt x="219" y="0"/>
                    <a:pt x="233" y="15"/>
                    <a:pt x="233" y="33"/>
                  </a:cubicBezTo>
                  <a:close/>
                  <a:moveTo>
                    <a:pt x="400" y="2013"/>
                  </a:moveTo>
                  <a:lnTo>
                    <a:pt x="200" y="2413"/>
                  </a:lnTo>
                  <a:lnTo>
                    <a:pt x="0" y="2013"/>
                  </a:lnTo>
                  <a:lnTo>
                    <a:pt x="400" y="2013"/>
                  </a:lnTo>
                  <a:close/>
                </a:path>
              </a:pathLst>
            </a:custGeom>
            <a:solidFill>
              <a:schemeClr val="accent4"/>
            </a:solidFill>
            <a:ln w="1" cap="flat">
              <a:solidFill>
                <a:schemeClr val="accent4"/>
              </a:solidFill>
              <a:prstDash val="solid"/>
              <a:bevel/>
              <a:headEnd/>
              <a:tailEnd/>
            </a:ln>
          </p:spPr>
          <p:txBody>
            <a:bodyPr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defRPr/>
              </a:pPr>
              <a:endParaRPr lang="de-AT" sz="700">
                <a:latin typeface="Lucida Sans Unicode" pitchFamily="34" charset="0"/>
                <a:cs typeface="Lucida Sans Unicode" pitchFamily="34" charset="0"/>
              </a:endParaRPr>
            </a:p>
          </p:txBody>
        </p:sp>
        <p:sp>
          <p:nvSpPr>
            <p:cNvPr id="17452" name="Rectangle 275">
              <a:extLst>
                <a:ext uri="{FF2B5EF4-FFF2-40B4-BE49-F238E27FC236}">
                  <a16:creationId xmlns:a16="http://schemas.microsoft.com/office/drawing/2014/main" id="{FBAD7DE4-B592-4F52-8CD5-9F0560C92C60}"/>
                </a:ext>
              </a:extLst>
            </p:cNvPr>
            <p:cNvSpPr>
              <a:spLocks noChangeArrowheads="1"/>
            </p:cNvSpPr>
            <p:nvPr/>
          </p:nvSpPr>
          <p:spPr bwMode="auto">
            <a:xfrm>
              <a:off x="2214564" y="3073400"/>
              <a:ext cx="1150937" cy="401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1pPr>
              <a:lvl2pPr marL="742950" indent="-285750">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2pPr>
              <a:lvl3pPr marL="1143000" indent="-228600">
                <a:spcBef>
                  <a:spcPct val="20000"/>
                </a:spcBef>
                <a:buSzPct val="80000"/>
                <a:buFont typeface="Lucida Sans Unicode" panose="020B0602030504020204" pitchFamily="34" charset="0"/>
                <a:buChar char="»"/>
                <a:defRPr>
                  <a:solidFill>
                    <a:srgbClr val="67726B"/>
                  </a:solidFill>
                  <a:latin typeface="Lucida Sans Unicode" panose="020B0602030504020204" pitchFamily="34" charset="0"/>
                  <a:cs typeface="Lucida Sans Unicode" panose="020B0602030504020204" pitchFamily="34" charset="0"/>
                </a:defRPr>
              </a:lvl3pPr>
              <a:lvl4pPr marL="1600200" indent="-228600">
                <a:spcBef>
                  <a:spcPct val="20000"/>
                </a:spcBef>
                <a:buFont typeface="Lucida Sans Unicode" panose="020B0602030504020204" pitchFamily="34" charset="0"/>
                <a:buChar char="»"/>
                <a:defRPr sz="1600">
                  <a:solidFill>
                    <a:srgbClr val="67726B"/>
                  </a:solidFill>
                  <a:latin typeface="Lucida Sans Unicode" panose="020B0602030504020204" pitchFamily="34" charset="0"/>
                  <a:cs typeface="Lucida Sans Unicode" panose="020B0602030504020204" pitchFamily="34" charset="0"/>
                </a:defRPr>
              </a:lvl4pPr>
              <a:lvl5pPr marL="2057400" indent="-228600">
                <a:spcBef>
                  <a:spcPct val="20000"/>
                </a:spcBef>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9pPr>
            </a:lstStyle>
            <a:p>
              <a:pPr algn="ctr" eaLnBrk="1" hangingPunct="1">
                <a:spcBef>
                  <a:spcPct val="0"/>
                </a:spcBef>
                <a:buFontTx/>
                <a:buNone/>
              </a:pPr>
              <a:r>
                <a:rPr lang="de-AT" altLang="de-DE" sz="700">
                  <a:solidFill>
                    <a:schemeClr val="tx1"/>
                  </a:solidFill>
                  <a:cs typeface="Arial" panose="020B0604020202020204" pitchFamily="34" charset="0"/>
                </a:rPr>
                <a:t>Berufsverweildauer</a:t>
              </a:r>
            </a:p>
            <a:p>
              <a:pPr algn="ctr" eaLnBrk="1" hangingPunct="1">
                <a:spcBef>
                  <a:spcPct val="0"/>
                </a:spcBef>
                <a:buFontTx/>
                <a:buNone/>
              </a:pPr>
              <a:r>
                <a:rPr lang="de-AT" altLang="de-DE" sz="700">
                  <a:solidFill>
                    <a:schemeClr val="tx1"/>
                  </a:solidFill>
                  <a:cs typeface="Arial" panose="020B0604020202020204" pitchFamily="34" charset="0"/>
                </a:rPr>
                <a:t>Fluktuation</a:t>
              </a:r>
            </a:p>
          </p:txBody>
        </p:sp>
        <p:sp>
          <p:nvSpPr>
            <p:cNvPr id="52" name="Rectangle 113">
              <a:extLst>
                <a:ext uri="{FF2B5EF4-FFF2-40B4-BE49-F238E27FC236}">
                  <a16:creationId xmlns:a16="http://schemas.microsoft.com/office/drawing/2014/main" id="{0F88FE18-6F82-46E0-987E-9D3D117CBDA5}"/>
                </a:ext>
              </a:extLst>
            </p:cNvPr>
            <p:cNvSpPr>
              <a:spLocks noChangeArrowheads="1"/>
            </p:cNvSpPr>
            <p:nvPr/>
          </p:nvSpPr>
          <p:spPr bwMode="auto">
            <a:xfrm>
              <a:off x="5222875" y="3078164"/>
              <a:ext cx="1296988" cy="561975"/>
            </a:xfrm>
            <a:prstGeom prst="rect">
              <a:avLst/>
            </a:prstGeom>
            <a:noFill/>
            <a:ln w="5080" cap="rnd">
              <a:solidFill>
                <a:srgbClr val="888888"/>
              </a:solidFill>
              <a:prstDash val="solid"/>
              <a:miter lim="800000"/>
              <a:headEnd/>
              <a:tailEnd/>
            </a:ln>
          </p:spPr>
          <p:txBody>
            <a:bodyPr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defRPr/>
              </a:pPr>
              <a:r>
                <a:rPr lang="de-AT" sz="700" dirty="0">
                  <a:latin typeface="Lucida Sans Unicode" pitchFamily="34" charset="0"/>
                  <a:cs typeface="Lucida Sans Unicode" pitchFamily="34" charset="0"/>
                </a:rPr>
                <a:t>Zu- und Abnahme von div. </a:t>
              </a:r>
              <a:r>
                <a:rPr lang="de-AT" sz="700">
                  <a:latin typeface="Lucida Sans Unicode" pitchFamily="34" charset="0"/>
                  <a:cs typeface="Lucida Sans Unicode" pitchFamily="34" charset="0"/>
                </a:rPr>
                <a:t>Leistungen</a:t>
              </a:r>
              <a:endParaRPr lang="de-AT" sz="700" b="1" dirty="0">
                <a:solidFill>
                  <a:schemeClr val="accent4">
                    <a:lumMod val="60000"/>
                    <a:lumOff val="40000"/>
                  </a:schemeClr>
                </a:solidFill>
                <a:latin typeface="Lucida Sans Unicode" pitchFamily="34" charset="0"/>
                <a:cs typeface="Lucida Sans Unicode" pitchFamily="34" charset="0"/>
              </a:endParaRPr>
            </a:p>
          </p:txBody>
        </p:sp>
        <p:sp>
          <p:nvSpPr>
            <p:cNvPr id="17457" name="Rectangle 236">
              <a:extLst>
                <a:ext uri="{FF2B5EF4-FFF2-40B4-BE49-F238E27FC236}">
                  <a16:creationId xmlns:a16="http://schemas.microsoft.com/office/drawing/2014/main" id="{FDDA185C-E5DB-4511-A0F2-AAFC0322D112}"/>
                </a:ext>
              </a:extLst>
            </p:cNvPr>
            <p:cNvSpPr>
              <a:spLocks noChangeArrowheads="1"/>
            </p:cNvSpPr>
            <p:nvPr/>
          </p:nvSpPr>
          <p:spPr bwMode="auto">
            <a:xfrm>
              <a:off x="2854345" y="2069356"/>
              <a:ext cx="180177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1pPr>
              <a:lvl2pPr marL="742950" indent="-285750">
                <a:spcBef>
                  <a:spcPct val="20000"/>
                </a:spcBef>
                <a:buFont typeface="Lucida Sans Unicode" panose="020B0602030504020204" pitchFamily="34" charset="0"/>
                <a:buChar char="»"/>
                <a:defRPr sz="2000">
                  <a:solidFill>
                    <a:srgbClr val="67726B"/>
                  </a:solidFill>
                  <a:latin typeface="Lucida Sans Unicode" panose="020B0602030504020204" pitchFamily="34" charset="0"/>
                  <a:cs typeface="Lucida Sans Unicode" panose="020B0602030504020204" pitchFamily="34" charset="0"/>
                </a:defRPr>
              </a:lvl2pPr>
              <a:lvl3pPr marL="1143000" indent="-228600">
                <a:spcBef>
                  <a:spcPct val="20000"/>
                </a:spcBef>
                <a:buSzPct val="80000"/>
                <a:buFont typeface="Lucida Sans Unicode" panose="020B0602030504020204" pitchFamily="34" charset="0"/>
                <a:buChar char="»"/>
                <a:defRPr>
                  <a:solidFill>
                    <a:srgbClr val="67726B"/>
                  </a:solidFill>
                  <a:latin typeface="Lucida Sans Unicode" panose="020B0602030504020204" pitchFamily="34" charset="0"/>
                  <a:cs typeface="Lucida Sans Unicode" panose="020B0602030504020204" pitchFamily="34" charset="0"/>
                </a:defRPr>
              </a:lvl3pPr>
              <a:lvl4pPr marL="1600200" indent="-228600">
                <a:spcBef>
                  <a:spcPct val="20000"/>
                </a:spcBef>
                <a:buFont typeface="Lucida Sans Unicode" panose="020B0602030504020204" pitchFamily="34" charset="0"/>
                <a:buChar char="»"/>
                <a:defRPr sz="1600">
                  <a:solidFill>
                    <a:srgbClr val="67726B"/>
                  </a:solidFill>
                  <a:latin typeface="Lucida Sans Unicode" panose="020B0602030504020204" pitchFamily="34" charset="0"/>
                  <a:cs typeface="Lucida Sans Unicode" panose="020B0602030504020204" pitchFamily="34" charset="0"/>
                </a:defRPr>
              </a:lvl4pPr>
              <a:lvl5pPr marL="2057400" indent="-228600">
                <a:spcBef>
                  <a:spcPct val="20000"/>
                </a:spcBef>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cs typeface="Lucida Sans Unicode" panose="020B0602030504020204" pitchFamily="34" charset="0"/>
                </a:defRPr>
              </a:lvl9pPr>
            </a:lstStyle>
            <a:p>
              <a:pPr algn="ctr" eaLnBrk="1" hangingPunct="1">
                <a:spcBef>
                  <a:spcPct val="0"/>
                </a:spcBef>
                <a:buFontTx/>
                <a:buNone/>
              </a:pPr>
              <a:r>
                <a:rPr lang="de-DE" altLang="de-DE" sz="1000" b="1">
                  <a:solidFill>
                    <a:srgbClr val="000000"/>
                  </a:solidFill>
                  <a:cs typeface="Arial" panose="020B0604020202020204" pitchFamily="34" charset="0"/>
                </a:rPr>
                <a:t>P E R S O N A L A N G E B O T</a:t>
              </a:r>
              <a:endParaRPr lang="de-DE" altLang="de-DE" sz="1000">
                <a:solidFill>
                  <a:schemeClr val="tx1"/>
                </a:solidFill>
                <a:cs typeface="Arial" panose="020B0604020202020204" pitchFamily="34" charset="0"/>
              </a:endParaRPr>
            </a:p>
          </p:txBody>
        </p:sp>
        <p:sp>
          <p:nvSpPr>
            <p:cNvPr id="58" name="Freeform 307">
              <a:extLst>
                <a:ext uri="{FF2B5EF4-FFF2-40B4-BE49-F238E27FC236}">
                  <a16:creationId xmlns:a16="http://schemas.microsoft.com/office/drawing/2014/main" id="{FD7A01A0-9A07-4163-8397-E9591C5FA512}"/>
                </a:ext>
              </a:extLst>
            </p:cNvPr>
            <p:cNvSpPr>
              <a:spLocks noEditPoints="1"/>
            </p:cNvSpPr>
            <p:nvPr/>
          </p:nvSpPr>
          <p:spPr bwMode="auto">
            <a:xfrm>
              <a:off x="6527800" y="3278188"/>
              <a:ext cx="179388" cy="120650"/>
            </a:xfrm>
            <a:custGeom>
              <a:avLst/>
              <a:gdLst/>
              <a:ahLst/>
              <a:cxnLst>
                <a:cxn ang="0">
                  <a:pos x="0" y="19"/>
                </a:cxn>
                <a:cxn ang="0">
                  <a:pos x="78" y="19"/>
                </a:cxn>
                <a:cxn ang="0">
                  <a:pos x="78" y="29"/>
                </a:cxn>
                <a:cxn ang="0">
                  <a:pos x="0" y="29"/>
                </a:cxn>
                <a:cxn ang="0">
                  <a:pos x="0" y="19"/>
                </a:cxn>
                <a:cxn ang="0">
                  <a:pos x="70" y="0"/>
                </a:cxn>
                <a:cxn ang="0">
                  <a:pos x="118" y="24"/>
                </a:cxn>
                <a:cxn ang="0">
                  <a:pos x="70" y="48"/>
                </a:cxn>
                <a:cxn ang="0">
                  <a:pos x="70" y="0"/>
                </a:cxn>
              </a:cxnLst>
              <a:rect l="0" t="0" r="r" b="b"/>
              <a:pathLst>
                <a:path w="118" h="48">
                  <a:moveTo>
                    <a:pt x="0" y="19"/>
                  </a:moveTo>
                  <a:lnTo>
                    <a:pt x="78" y="19"/>
                  </a:lnTo>
                  <a:lnTo>
                    <a:pt x="78" y="29"/>
                  </a:lnTo>
                  <a:lnTo>
                    <a:pt x="0" y="29"/>
                  </a:lnTo>
                  <a:lnTo>
                    <a:pt x="0" y="19"/>
                  </a:lnTo>
                  <a:close/>
                  <a:moveTo>
                    <a:pt x="70" y="0"/>
                  </a:moveTo>
                  <a:lnTo>
                    <a:pt x="118" y="24"/>
                  </a:lnTo>
                  <a:lnTo>
                    <a:pt x="70" y="48"/>
                  </a:lnTo>
                  <a:lnTo>
                    <a:pt x="70" y="0"/>
                  </a:lnTo>
                  <a:close/>
                </a:path>
              </a:pathLst>
            </a:custGeom>
            <a:solidFill>
              <a:schemeClr val="accent4"/>
            </a:solidFill>
            <a:ln w="1" cap="flat">
              <a:solidFill>
                <a:schemeClr val="accent4"/>
              </a:solidFill>
              <a:prstDash val="solid"/>
              <a:bevel/>
              <a:headEnd/>
              <a:tailEnd/>
            </a:ln>
          </p:spPr>
          <p:txBody>
            <a:bodyPr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defRPr/>
              </a:pPr>
              <a:endParaRPr lang="de-AT" sz="700">
                <a:latin typeface="Lucida Sans Unicode" pitchFamily="34" charset="0"/>
                <a:cs typeface="Lucida Sans Unicode" pitchFamily="34" charset="0"/>
              </a:endParaRPr>
            </a:p>
          </p:txBody>
        </p:sp>
        <p:sp>
          <p:nvSpPr>
            <p:cNvPr id="59" name="Freeform 308">
              <a:extLst>
                <a:ext uri="{FF2B5EF4-FFF2-40B4-BE49-F238E27FC236}">
                  <a16:creationId xmlns:a16="http://schemas.microsoft.com/office/drawing/2014/main" id="{5E9B6458-A2B2-4FDC-A21C-40523274399B}"/>
                </a:ext>
              </a:extLst>
            </p:cNvPr>
            <p:cNvSpPr>
              <a:spLocks noEditPoints="1"/>
            </p:cNvSpPr>
            <p:nvPr/>
          </p:nvSpPr>
          <p:spPr bwMode="auto">
            <a:xfrm>
              <a:off x="6527800" y="3357563"/>
              <a:ext cx="179388" cy="120650"/>
            </a:xfrm>
            <a:custGeom>
              <a:avLst/>
              <a:gdLst/>
              <a:ahLst/>
              <a:cxnLst>
                <a:cxn ang="0">
                  <a:pos x="126" y="29"/>
                </a:cxn>
                <a:cxn ang="0">
                  <a:pos x="40" y="29"/>
                </a:cxn>
                <a:cxn ang="0">
                  <a:pos x="40" y="19"/>
                </a:cxn>
                <a:cxn ang="0">
                  <a:pos x="126" y="19"/>
                </a:cxn>
                <a:cxn ang="0">
                  <a:pos x="126" y="29"/>
                </a:cxn>
                <a:cxn ang="0">
                  <a:pos x="48" y="48"/>
                </a:cxn>
                <a:cxn ang="0">
                  <a:pos x="0" y="24"/>
                </a:cxn>
                <a:cxn ang="0">
                  <a:pos x="48" y="0"/>
                </a:cxn>
                <a:cxn ang="0">
                  <a:pos x="48" y="48"/>
                </a:cxn>
              </a:cxnLst>
              <a:rect l="0" t="0" r="r" b="b"/>
              <a:pathLst>
                <a:path w="126" h="48">
                  <a:moveTo>
                    <a:pt x="126" y="29"/>
                  </a:moveTo>
                  <a:lnTo>
                    <a:pt x="40" y="29"/>
                  </a:lnTo>
                  <a:lnTo>
                    <a:pt x="40" y="19"/>
                  </a:lnTo>
                  <a:lnTo>
                    <a:pt x="126" y="19"/>
                  </a:lnTo>
                  <a:lnTo>
                    <a:pt x="126" y="29"/>
                  </a:lnTo>
                  <a:close/>
                  <a:moveTo>
                    <a:pt x="48" y="48"/>
                  </a:moveTo>
                  <a:lnTo>
                    <a:pt x="0" y="24"/>
                  </a:lnTo>
                  <a:lnTo>
                    <a:pt x="48" y="0"/>
                  </a:lnTo>
                  <a:lnTo>
                    <a:pt x="48" y="48"/>
                  </a:lnTo>
                  <a:close/>
                </a:path>
              </a:pathLst>
            </a:custGeom>
            <a:solidFill>
              <a:schemeClr val="accent5"/>
            </a:solidFill>
            <a:ln w="1" cap="flat">
              <a:solidFill>
                <a:schemeClr val="accent5"/>
              </a:solidFill>
              <a:prstDash val="solid"/>
              <a:bevel/>
              <a:headEnd/>
              <a:tailEnd/>
            </a:ln>
          </p:spPr>
          <p:txBody>
            <a:bodyPr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defRPr/>
              </a:pPr>
              <a:endParaRPr lang="de-AT" sz="700">
                <a:latin typeface="Lucida Sans Unicode" pitchFamily="34" charset="0"/>
                <a:cs typeface="Lucida Sans Unicode" pitchFamily="34" charset="0"/>
              </a:endParaRPr>
            </a:p>
          </p:txBody>
        </p:sp>
        <p:sp>
          <p:nvSpPr>
            <p:cNvPr id="62" name="Rechteck 61">
              <a:extLst>
                <a:ext uri="{FF2B5EF4-FFF2-40B4-BE49-F238E27FC236}">
                  <a16:creationId xmlns:a16="http://schemas.microsoft.com/office/drawing/2014/main" id="{F6EC0CD4-0104-45E6-8ADA-B931D00495AD}"/>
                </a:ext>
              </a:extLst>
            </p:cNvPr>
            <p:cNvSpPr/>
            <p:nvPr/>
          </p:nvSpPr>
          <p:spPr>
            <a:xfrm rot="16200000">
              <a:off x="1193800" y="3200400"/>
              <a:ext cx="1511300" cy="349250"/>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AT" dirty="0"/>
                <a:t>Ersatzbedarf</a:t>
              </a:r>
            </a:p>
          </p:txBody>
        </p:sp>
      </p:grpSp>
    </p:spTree>
    <p:extLst>
      <p:ext uri="{BB962C8B-B14F-4D97-AF65-F5344CB8AC3E}">
        <p14:creationId xmlns:p14="http://schemas.microsoft.com/office/powerpoint/2010/main" val="115536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a:extLst>
              <a:ext uri="{FF2B5EF4-FFF2-40B4-BE49-F238E27FC236}">
                <a16:creationId xmlns:a16="http://schemas.microsoft.com/office/drawing/2014/main" id="{E06A6705-B416-4234-BD96-2C38E60C50D6}"/>
              </a:ext>
            </a:extLst>
          </p:cNvPr>
          <p:cNvSpPr>
            <a:spLocks noGrp="1"/>
          </p:cNvSpPr>
          <p:nvPr>
            <p:ph type="title"/>
          </p:nvPr>
        </p:nvSpPr>
        <p:spPr/>
        <p:txBody>
          <a:bodyPr/>
          <a:lstStyle/>
          <a:p>
            <a:pPr>
              <a:lnSpc>
                <a:spcPct val="135000"/>
              </a:lnSpc>
              <a:tabLst>
                <a:tab pos="447675" algn="l"/>
              </a:tabLst>
              <a:defRPr/>
            </a:pPr>
            <a:r>
              <a:rPr lang="de-AT" dirty="0">
                <a:solidFill>
                  <a:schemeClr val="tx1">
                    <a:lumMod val="75000"/>
                    <a:lumOff val="25000"/>
                  </a:schemeClr>
                </a:solidFill>
              </a:rPr>
              <a:t>Modelle zur Bedarfsberechnung (1) </a:t>
            </a:r>
          </a:p>
        </p:txBody>
      </p:sp>
      <p:sp>
        <p:nvSpPr>
          <p:cNvPr id="10243" name="Inhaltsplatzhalter 2">
            <a:extLst>
              <a:ext uri="{FF2B5EF4-FFF2-40B4-BE49-F238E27FC236}">
                <a16:creationId xmlns:a16="http://schemas.microsoft.com/office/drawing/2014/main" id="{7699D851-DADC-40CF-AC03-F401D244F3D0}"/>
              </a:ext>
            </a:extLst>
          </p:cNvPr>
          <p:cNvSpPr>
            <a:spLocks noGrp="1"/>
          </p:cNvSpPr>
          <p:nvPr>
            <p:ph sz="half" idx="1"/>
          </p:nvPr>
        </p:nvSpPr>
        <p:spPr>
          <a:xfrm>
            <a:off x="838200" y="1825625"/>
            <a:ext cx="5181600" cy="4351338"/>
          </a:xfrm>
        </p:spPr>
        <p:txBody>
          <a:bodyPr>
            <a:noAutofit/>
          </a:bodyPr>
          <a:lstStyle/>
          <a:p>
            <a:pPr marL="0" indent="0">
              <a:buNone/>
            </a:pPr>
            <a:r>
              <a:rPr lang="de-AT" altLang="de-DE" sz="1600" b="1" dirty="0"/>
              <a:t>Angebotsorientierte Modelle / </a:t>
            </a:r>
            <a:r>
              <a:rPr lang="de-DE" sz="1600" dirty="0"/>
              <a:t>Verhältnis von Mitarbeitern im Gesundheitswesen zur Einwohnerzahl</a:t>
            </a:r>
            <a:endParaRPr lang="de-AT" altLang="de-DE" sz="1600" b="1" dirty="0"/>
          </a:p>
          <a:p>
            <a:r>
              <a:rPr lang="de-AT" altLang="de-DE" sz="1600" dirty="0"/>
              <a:t>Verlängerung und Projektion aktueller Situation (z. B.: Verhältnis von VZÄ der mobilen Pflege zur Einwohnerzahl (ab 75+) </a:t>
            </a:r>
            <a:r>
              <a:rPr lang="de-AT" altLang="de-DE" sz="1600" b="1" dirty="0">
                <a:sym typeface="Wingdings" panose="05000000000000000000" pitchFamily="2" charset="2"/>
              </a:rPr>
              <a:t></a:t>
            </a:r>
            <a:endParaRPr lang="de-AT" altLang="de-DE" sz="1600" b="1" dirty="0"/>
          </a:p>
          <a:p>
            <a:pPr>
              <a:buFont typeface="Lucida Sans Unicode" panose="020B0602030504020204" pitchFamily="34" charset="0"/>
              <a:buNone/>
            </a:pPr>
            <a:r>
              <a:rPr lang="de-AT" altLang="de-DE" sz="1600" b="1" dirty="0"/>
              <a:t>	</a:t>
            </a:r>
            <a:r>
              <a:rPr lang="de-AT" altLang="de-DE" sz="1600" dirty="0"/>
              <a:t>angestrebte Zahl an Pflegeplätzen pro Einwohnerzahl insgesamt oder ab gewissem Alter (z. B. pro 1.000 +65jährige))</a:t>
            </a:r>
          </a:p>
          <a:p>
            <a:pPr lvl="1">
              <a:buFontTx/>
              <a:buChar char="-"/>
            </a:pPr>
            <a:endParaRPr lang="de-AT" altLang="de-DE" sz="1600" dirty="0"/>
          </a:p>
        </p:txBody>
      </p:sp>
      <p:sp>
        <p:nvSpPr>
          <p:cNvPr id="2" name="Inhaltsplatzhalter 1">
            <a:extLst>
              <a:ext uri="{FF2B5EF4-FFF2-40B4-BE49-F238E27FC236}">
                <a16:creationId xmlns:a16="http://schemas.microsoft.com/office/drawing/2014/main" id="{5A772A51-C6FD-4958-A39B-9E13E74ADB44}"/>
              </a:ext>
            </a:extLst>
          </p:cNvPr>
          <p:cNvSpPr>
            <a:spLocks noGrp="1"/>
          </p:cNvSpPr>
          <p:nvPr>
            <p:ph sz="half" idx="2"/>
          </p:nvPr>
        </p:nvSpPr>
        <p:spPr/>
        <p:txBody>
          <a:bodyPr>
            <a:normAutofit/>
          </a:bodyPr>
          <a:lstStyle/>
          <a:p>
            <a:pPr lvl="1">
              <a:buFont typeface="Lucida Sans Unicode" panose="020B0602030504020204" pitchFamily="34" charset="0"/>
              <a:buNone/>
            </a:pPr>
            <a:r>
              <a:rPr lang="de-AT" altLang="de-DE" sz="1600" dirty="0">
                <a:solidFill>
                  <a:schemeClr val="accent4"/>
                </a:solidFill>
              </a:rPr>
              <a:t>+ Einfache Kennzahl</a:t>
            </a:r>
          </a:p>
          <a:p>
            <a:pPr lvl="1">
              <a:buFont typeface="Lucida Sans Unicode" panose="020B0602030504020204" pitchFamily="34" charset="0"/>
              <a:buNone/>
            </a:pPr>
            <a:r>
              <a:rPr lang="de-AT" altLang="de-DE" sz="1600" dirty="0">
                <a:solidFill>
                  <a:schemeClr val="accent4"/>
                </a:solidFill>
              </a:rPr>
              <a:t>+ leicht zu berechnen</a:t>
            </a:r>
          </a:p>
          <a:p>
            <a:pPr lvl="1">
              <a:buFont typeface="Lucida Sans Unicode" panose="020B0602030504020204" pitchFamily="34" charset="0"/>
              <a:buNone/>
            </a:pPr>
            <a:r>
              <a:rPr lang="de-AT" altLang="de-DE" sz="1600" dirty="0">
                <a:solidFill>
                  <a:schemeClr val="accent4"/>
                </a:solidFill>
              </a:rPr>
              <a:t>+ gängiger Indikator im internationalen Vergleich</a:t>
            </a:r>
          </a:p>
          <a:p>
            <a:pPr lvl="1">
              <a:buFontTx/>
              <a:buChar char="-"/>
            </a:pPr>
            <a:r>
              <a:rPr lang="de-AT" altLang="de-DE" sz="1600" dirty="0">
                <a:solidFill>
                  <a:srgbClr val="0070C0"/>
                </a:solidFill>
              </a:rPr>
              <a:t>Festlegung des Verhältnis variabel (Fachmeinung)</a:t>
            </a:r>
          </a:p>
          <a:p>
            <a:pPr lvl="1">
              <a:buFontTx/>
              <a:buChar char="-"/>
            </a:pPr>
            <a:r>
              <a:rPr lang="de-AT" altLang="de-DE" sz="1600" dirty="0">
                <a:solidFill>
                  <a:srgbClr val="0070C0"/>
                </a:solidFill>
              </a:rPr>
              <a:t>berücksichtigen keine Reformen</a:t>
            </a:r>
          </a:p>
          <a:p>
            <a:pPr lvl="1">
              <a:buFontTx/>
              <a:buChar char="-"/>
            </a:pPr>
            <a:r>
              <a:rPr lang="de-AT" altLang="de-DE" sz="1600" dirty="0">
                <a:solidFill>
                  <a:srgbClr val="0070C0"/>
                </a:solidFill>
              </a:rPr>
              <a:t>Schwankungen z. B. durch Arbeitsstunden</a:t>
            </a:r>
          </a:p>
          <a:p>
            <a:pPr lvl="1">
              <a:buFontTx/>
              <a:buChar char="-"/>
            </a:pPr>
            <a:r>
              <a:rPr lang="de-AT" altLang="de-DE" sz="1600" dirty="0">
                <a:solidFill>
                  <a:srgbClr val="0070C0"/>
                </a:solidFill>
              </a:rPr>
              <a:t>Art der Tätigkeit </a:t>
            </a:r>
          </a:p>
          <a:p>
            <a:pPr lvl="1">
              <a:buFontTx/>
              <a:buChar char="-"/>
            </a:pPr>
            <a:r>
              <a:rPr lang="de-AT" altLang="de-DE" sz="1600" dirty="0">
                <a:solidFill>
                  <a:srgbClr val="0070C0"/>
                </a:solidFill>
              </a:rPr>
              <a:t>demographische Besonderheiten und </a:t>
            </a:r>
          </a:p>
          <a:p>
            <a:pPr lvl="1">
              <a:buFontTx/>
              <a:buChar char="-"/>
            </a:pPr>
            <a:r>
              <a:rPr lang="de-AT" altLang="de-DE" sz="1600" dirty="0">
                <a:solidFill>
                  <a:srgbClr val="0070C0"/>
                </a:solidFill>
              </a:rPr>
              <a:t>soziale Profile der Bevölkerung nicht berücksichtigt </a:t>
            </a:r>
          </a:p>
          <a:p>
            <a:pPr lvl="1">
              <a:buFontTx/>
              <a:buChar char="-"/>
            </a:pPr>
            <a:endParaRPr lang="de-AT" altLang="de-DE" sz="1600" dirty="0"/>
          </a:p>
          <a:p>
            <a:pPr lvl="1">
              <a:buFontTx/>
              <a:buChar char="-"/>
            </a:pPr>
            <a:endParaRPr lang="de-AT" altLang="de-DE" sz="1600" dirty="0"/>
          </a:p>
          <a:p>
            <a:endParaRPr lang="de-DE" sz="1600" dirty="0"/>
          </a:p>
        </p:txBody>
      </p:sp>
      <p:sp>
        <p:nvSpPr>
          <p:cNvPr id="3" name="Textplatzhalter 2">
            <a:extLst>
              <a:ext uri="{FF2B5EF4-FFF2-40B4-BE49-F238E27FC236}">
                <a16:creationId xmlns:a16="http://schemas.microsoft.com/office/drawing/2014/main" id="{9F683695-AC51-4F4C-AF1F-C615BDAA8B6B}"/>
              </a:ext>
            </a:extLst>
          </p:cNvPr>
          <p:cNvSpPr>
            <a:spLocks noGrp="1"/>
          </p:cNvSpPr>
          <p:nvPr>
            <p:ph type="body" sz="quarter" idx="20"/>
          </p:nvPr>
        </p:nvSpPr>
        <p:spPr>
          <a:xfrm rot="16200000">
            <a:off x="9973996" y="3348383"/>
            <a:ext cx="3092739" cy="136122"/>
          </a:xfrm>
        </p:spPr>
        <p:txBody>
          <a:bodyPr/>
          <a:lstStyle/>
          <a:p>
            <a:pPr marL="268200" lvl="1" indent="0">
              <a:buNone/>
            </a:pPr>
            <a:r>
              <a:rPr lang="de-AT" altLang="de-DE" sz="800" dirty="0"/>
              <a:t>Quelle: O'Brien-Pallas &amp; Dussault G.</a:t>
            </a:r>
          </a:p>
        </p:txBody>
      </p:sp>
      <p:sp>
        <p:nvSpPr>
          <p:cNvPr id="4" name="Datumsplatzhalter 3">
            <a:extLst>
              <a:ext uri="{FF2B5EF4-FFF2-40B4-BE49-F238E27FC236}">
                <a16:creationId xmlns:a16="http://schemas.microsoft.com/office/drawing/2014/main" id="{8F2CC0F1-728D-4E8E-B8C3-F623C579F59F}"/>
              </a:ext>
            </a:extLst>
          </p:cNvPr>
          <p:cNvSpPr>
            <a:spLocks noGrp="1"/>
          </p:cNvSpPr>
          <p:nvPr>
            <p:ph type="dt" sz="quarter" idx="10"/>
          </p:nvPr>
        </p:nvSpPr>
        <p:spPr>
          <a:xfrm>
            <a:off x="0" y="6356350"/>
            <a:ext cx="2133600" cy="365125"/>
          </a:xfrm>
          <a:prstGeom prst="rect">
            <a:avLst/>
          </a:prstGeom>
        </p:spPr>
        <p:txBody>
          <a:bodyPr vert="horz" lIns="91440" tIns="45720" rIns="91440" bIns="45720" rtlCol="0" anchor="ctr"/>
          <a:lstStyle>
            <a:defPPr>
              <a:defRPr lang="de-DE"/>
            </a:defPPr>
            <a:lvl1pPr algn="l" rtl="0" eaLnBrk="1" fontAlgn="auto" hangingPunct="1">
              <a:spcBef>
                <a:spcPts val="0"/>
              </a:spcBef>
              <a:spcAft>
                <a:spcPts val="0"/>
              </a:spcAft>
              <a:defRPr sz="1000" kern="1200">
                <a:solidFill>
                  <a:schemeClr val="tx1">
                    <a:tint val="75000"/>
                  </a:schemeClr>
                </a:solidFill>
                <a:latin typeface="Lucida Sans Unicode" pitchFamily="34" charset="0"/>
                <a:ea typeface="+mn-ea"/>
                <a:cs typeface="Lucida Sans Unicode"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46FBBD02-EED8-409C-9D7B-D70F95F15F28}" type="datetime1">
              <a:rPr lang="de-DE" smtClean="0"/>
              <a:pPr>
                <a:defRPr/>
              </a:pPr>
              <a:t>12.01.2023</a:t>
            </a:fld>
            <a:endParaRPr lang="de-AT"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blinds(horizontal)">
                                      <p:cBhvr>
                                        <p:cTn id="7" dur="500"/>
                                        <p:tgtEl>
                                          <p:spTgt spid="1024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243">
                                            <p:txEl>
                                              <p:pRg st="2" end="2"/>
                                            </p:txEl>
                                          </p:spTgt>
                                        </p:tgtEl>
                                        <p:attrNameLst>
                                          <p:attrName>style.visibility</p:attrName>
                                        </p:attrNameLst>
                                      </p:cBhvr>
                                      <p:to>
                                        <p:strVal val="visible"/>
                                      </p:to>
                                    </p:set>
                                    <p:animEffect transition="in" filter="blinds(horizontal)">
                                      <p:cBhvr>
                                        <p:cTn id="10" dur="500"/>
                                        <p:tgtEl>
                                          <p:spTgt spid="1024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a:extLst>
              <a:ext uri="{FF2B5EF4-FFF2-40B4-BE49-F238E27FC236}">
                <a16:creationId xmlns:a16="http://schemas.microsoft.com/office/drawing/2014/main" id="{1924D829-1D59-45DD-A254-1A3E2FFD7A94}"/>
              </a:ext>
            </a:extLst>
          </p:cNvPr>
          <p:cNvSpPr>
            <a:spLocks noGrp="1"/>
          </p:cNvSpPr>
          <p:nvPr>
            <p:ph type="title"/>
          </p:nvPr>
        </p:nvSpPr>
        <p:spPr/>
        <p:txBody>
          <a:bodyPr/>
          <a:lstStyle/>
          <a:p>
            <a:pPr>
              <a:lnSpc>
                <a:spcPct val="135000"/>
              </a:lnSpc>
              <a:tabLst>
                <a:tab pos="447675" algn="l"/>
              </a:tabLst>
              <a:defRPr/>
            </a:pPr>
            <a:r>
              <a:rPr lang="de-AT" dirty="0">
                <a:solidFill>
                  <a:schemeClr val="tx1">
                    <a:lumMod val="75000"/>
                    <a:lumOff val="25000"/>
                  </a:schemeClr>
                </a:solidFill>
              </a:rPr>
              <a:t>Modelle zur Bedarfsberechnung (2) </a:t>
            </a:r>
          </a:p>
        </p:txBody>
      </p:sp>
      <p:sp>
        <p:nvSpPr>
          <p:cNvPr id="11267" name="Inhaltsplatzhalter 2">
            <a:extLst>
              <a:ext uri="{FF2B5EF4-FFF2-40B4-BE49-F238E27FC236}">
                <a16:creationId xmlns:a16="http://schemas.microsoft.com/office/drawing/2014/main" id="{A83DA418-A66D-4A86-A332-E89371914B1A}"/>
              </a:ext>
            </a:extLst>
          </p:cNvPr>
          <p:cNvSpPr>
            <a:spLocks noGrp="1"/>
          </p:cNvSpPr>
          <p:nvPr>
            <p:ph sz="half" idx="1"/>
          </p:nvPr>
        </p:nvSpPr>
        <p:spPr>
          <a:xfrm>
            <a:off x="1046356" y="1821328"/>
            <a:ext cx="5181600" cy="4351338"/>
          </a:xfrm>
        </p:spPr>
        <p:txBody>
          <a:bodyPr>
            <a:normAutofit/>
          </a:bodyPr>
          <a:lstStyle/>
          <a:p>
            <a:pPr marL="0" indent="0">
              <a:buNone/>
            </a:pPr>
            <a:r>
              <a:rPr lang="de-DE" sz="1800" b="1" dirty="0"/>
              <a:t>Inanspruchnahme</a:t>
            </a:r>
          </a:p>
          <a:p>
            <a:pPr marL="0" indent="0">
              <a:buNone/>
            </a:pPr>
            <a:r>
              <a:rPr lang="de-AT" altLang="de-DE" sz="1800" b="1" dirty="0"/>
              <a:t>	</a:t>
            </a:r>
          </a:p>
          <a:p>
            <a:pPr marL="0" indent="0">
              <a:buNone/>
            </a:pPr>
            <a:r>
              <a:rPr lang="de-AT" altLang="de-DE" sz="1600" dirty="0"/>
              <a:t>Schätzung des künftigen Bedarfs anhand der derzeitigen Inanspruchnahme der Dienstleistungen unter Berücksichtigung demographischer Trends</a:t>
            </a:r>
          </a:p>
          <a:p>
            <a:pPr lvl="1" algn="r">
              <a:buFont typeface="Lucida Sans Unicode" panose="020B0602030504020204" pitchFamily="34" charset="0"/>
              <a:buNone/>
            </a:pPr>
            <a:endParaRPr lang="de-AT" altLang="de-DE" sz="900" dirty="0"/>
          </a:p>
          <a:p>
            <a:pPr lvl="1" algn="r">
              <a:buFont typeface="Lucida Sans Unicode" panose="020B0602030504020204" pitchFamily="34" charset="0"/>
              <a:buNone/>
            </a:pPr>
            <a:endParaRPr lang="de-AT" altLang="de-DE" sz="900" dirty="0"/>
          </a:p>
          <a:p>
            <a:pPr lvl="1" algn="r">
              <a:buFont typeface="Lucida Sans Unicode" panose="020B0602030504020204" pitchFamily="34" charset="0"/>
              <a:buNone/>
            </a:pPr>
            <a:endParaRPr lang="de-AT" altLang="de-DE" sz="900" dirty="0"/>
          </a:p>
          <a:p>
            <a:pPr lvl="1" algn="r">
              <a:buFont typeface="Lucida Sans Unicode" panose="020B0602030504020204" pitchFamily="34" charset="0"/>
              <a:buNone/>
            </a:pPr>
            <a:endParaRPr lang="de-AT" altLang="de-DE" sz="900" dirty="0"/>
          </a:p>
          <a:p>
            <a:pPr lvl="1" algn="r">
              <a:buFont typeface="Lucida Sans Unicode" panose="020B0602030504020204" pitchFamily="34" charset="0"/>
              <a:buNone/>
            </a:pPr>
            <a:endParaRPr lang="de-AT" altLang="de-DE" sz="900" dirty="0"/>
          </a:p>
          <a:p>
            <a:pPr lvl="1" algn="r">
              <a:buFont typeface="Lucida Sans Unicode" panose="020B0602030504020204" pitchFamily="34" charset="0"/>
              <a:buNone/>
            </a:pPr>
            <a:endParaRPr lang="de-AT" altLang="de-DE" sz="900" dirty="0"/>
          </a:p>
          <a:p>
            <a:pPr lvl="1" algn="r">
              <a:buFont typeface="Lucida Sans Unicode" panose="020B0602030504020204" pitchFamily="34" charset="0"/>
              <a:buNone/>
            </a:pPr>
            <a:endParaRPr lang="de-AT" altLang="de-DE" sz="900" dirty="0"/>
          </a:p>
          <a:p>
            <a:pPr lvl="1" algn="r">
              <a:buFont typeface="Lucida Sans Unicode" panose="020B0602030504020204" pitchFamily="34" charset="0"/>
              <a:buNone/>
            </a:pPr>
            <a:endParaRPr lang="de-AT" altLang="de-DE" sz="900" dirty="0"/>
          </a:p>
          <a:p>
            <a:pPr lvl="1" algn="r">
              <a:buFont typeface="Lucida Sans Unicode" panose="020B0602030504020204" pitchFamily="34" charset="0"/>
              <a:buNone/>
            </a:pPr>
            <a:endParaRPr lang="de-AT" altLang="de-DE" sz="900" dirty="0"/>
          </a:p>
          <a:p>
            <a:pPr lvl="1" algn="r">
              <a:buFont typeface="Lucida Sans Unicode" panose="020B0602030504020204" pitchFamily="34" charset="0"/>
              <a:buNone/>
            </a:pPr>
            <a:endParaRPr lang="de-AT" altLang="de-DE" sz="900" dirty="0"/>
          </a:p>
        </p:txBody>
      </p:sp>
      <p:sp>
        <p:nvSpPr>
          <p:cNvPr id="2" name="Inhaltsplatzhalter 1">
            <a:extLst>
              <a:ext uri="{FF2B5EF4-FFF2-40B4-BE49-F238E27FC236}">
                <a16:creationId xmlns:a16="http://schemas.microsoft.com/office/drawing/2014/main" id="{1E9C7A05-A279-47D7-926B-08803DC1ECBA}"/>
              </a:ext>
            </a:extLst>
          </p:cNvPr>
          <p:cNvSpPr>
            <a:spLocks noGrp="1"/>
          </p:cNvSpPr>
          <p:nvPr>
            <p:ph sz="half" idx="2"/>
          </p:nvPr>
        </p:nvSpPr>
        <p:spPr/>
        <p:txBody>
          <a:bodyPr>
            <a:normAutofit fontScale="92500" lnSpcReduction="10000"/>
          </a:bodyPr>
          <a:lstStyle/>
          <a:p>
            <a:pPr lvl="1">
              <a:buFont typeface="Lucida Sans Unicode" panose="020B0602030504020204" pitchFamily="34" charset="0"/>
              <a:buNone/>
            </a:pPr>
            <a:r>
              <a:rPr lang="de-AT" altLang="de-DE" dirty="0">
                <a:solidFill>
                  <a:schemeClr val="accent6">
                    <a:lumMod val="75000"/>
                  </a:schemeClr>
                </a:solidFill>
              </a:rPr>
              <a:t>+ Bereitstellung von Dienstleistungen basierend auf Status Quo</a:t>
            </a:r>
          </a:p>
          <a:p>
            <a:pPr lvl="1">
              <a:buFont typeface="Lucida Sans Unicode" panose="020B0602030504020204" pitchFamily="34" charset="0"/>
              <a:buNone/>
            </a:pPr>
            <a:r>
              <a:rPr lang="de-AT" altLang="de-DE" dirty="0">
                <a:solidFill>
                  <a:schemeClr val="accent6">
                    <a:lumMod val="75000"/>
                  </a:schemeClr>
                </a:solidFill>
              </a:rPr>
              <a:t>+ einfache Abschätzung künftiger Ausgaben</a:t>
            </a:r>
          </a:p>
          <a:p>
            <a:pPr lvl="1">
              <a:buFont typeface="Lucida Sans Unicode" panose="020B0602030504020204" pitchFamily="34" charset="0"/>
              <a:buNone/>
            </a:pPr>
            <a:r>
              <a:rPr lang="de-AT" altLang="de-DE" dirty="0">
                <a:solidFill>
                  <a:schemeClr val="accent6">
                    <a:lumMod val="75000"/>
                  </a:schemeClr>
                </a:solidFill>
              </a:rPr>
              <a:t>+ Bereitstellung von Personal steigt im gleichen Verhältnis wie Nachfrage</a:t>
            </a:r>
          </a:p>
          <a:p>
            <a:pPr lvl="1">
              <a:buFont typeface="Lucida Sans Unicode" panose="020B0602030504020204" pitchFamily="34" charset="0"/>
              <a:buNone/>
            </a:pPr>
            <a:r>
              <a:rPr lang="de-AT" altLang="de-DE" dirty="0">
                <a:solidFill>
                  <a:schemeClr val="accent6">
                    <a:lumMod val="75000"/>
                  </a:schemeClr>
                </a:solidFill>
              </a:rPr>
              <a:t>+ Berücksichtigen Veränderungen in der Leistungserbringung</a:t>
            </a:r>
          </a:p>
          <a:p>
            <a:pPr lvl="1">
              <a:buFontTx/>
              <a:buChar char="-"/>
            </a:pPr>
            <a:r>
              <a:rPr lang="de-AT" altLang="de-DE" dirty="0">
                <a:solidFill>
                  <a:srgbClr val="0070C0"/>
                </a:solidFill>
              </a:rPr>
              <a:t>Informationen über Inanspruchnahme- und Nachfrageverhalten nicht vorhanden</a:t>
            </a:r>
          </a:p>
          <a:p>
            <a:pPr lvl="1">
              <a:buFontTx/>
              <a:buChar char="-"/>
            </a:pPr>
            <a:r>
              <a:rPr lang="de-AT" altLang="de-DE" dirty="0">
                <a:solidFill>
                  <a:srgbClr val="0070C0"/>
                </a:solidFill>
              </a:rPr>
              <a:t>Status Quo wird als angemessen und effizient angenommen</a:t>
            </a:r>
          </a:p>
          <a:p>
            <a:pPr lvl="1">
              <a:buFontTx/>
              <a:buChar char="-"/>
            </a:pPr>
            <a:r>
              <a:rPr lang="de-AT" altLang="de-DE" dirty="0">
                <a:solidFill>
                  <a:srgbClr val="0070C0"/>
                </a:solidFill>
              </a:rPr>
              <a:t>Diskrepanz zwischen Nachfragen, Inanspruchnahme und Bedarf an Leistungen wird ignoriert</a:t>
            </a:r>
          </a:p>
          <a:p>
            <a:endParaRPr lang="de-DE" dirty="0"/>
          </a:p>
        </p:txBody>
      </p:sp>
      <p:sp>
        <p:nvSpPr>
          <p:cNvPr id="3" name="Textplatzhalter 2">
            <a:extLst>
              <a:ext uri="{FF2B5EF4-FFF2-40B4-BE49-F238E27FC236}">
                <a16:creationId xmlns:a16="http://schemas.microsoft.com/office/drawing/2014/main" id="{D50117A8-7DE8-43D1-9DF1-1B53DDC18D02}"/>
              </a:ext>
            </a:extLst>
          </p:cNvPr>
          <p:cNvSpPr>
            <a:spLocks noGrp="1"/>
          </p:cNvSpPr>
          <p:nvPr>
            <p:ph type="body" sz="quarter" idx="20"/>
          </p:nvPr>
        </p:nvSpPr>
        <p:spPr/>
        <p:txBody>
          <a:bodyPr/>
          <a:lstStyle/>
          <a:p>
            <a:r>
              <a:rPr lang="de-AT" altLang="de-DE" sz="800" dirty="0"/>
              <a:t>Quelle: O'Brien-Pallas &amp; Dussault G.</a:t>
            </a:r>
          </a:p>
          <a:p>
            <a:endParaRPr lang="de-DE" dirty="0"/>
          </a:p>
        </p:txBody>
      </p:sp>
      <p:sp>
        <p:nvSpPr>
          <p:cNvPr id="4" name="Datumsplatzhalter 3">
            <a:extLst>
              <a:ext uri="{FF2B5EF4-FFF2-40B4-BE49-F238E27FC236}">
                <a16:creationId xmlns:a16="http://schemas.microsoft.com/office/drawing/2014/main" id="{4FDC270A-C5E7-495A-BE32-56DE93AA3D57}"/>
              </a:ext>
            </a:extLst>
          </p:cNvPr>
          <p:cNvSpPr>
            <a:spLocks noGrp="1"/>
          </p:cNvSpPr>
          <p:nvPr>
            <p:ph type="dt" sz="quarter" idx="10"/>
          </p:nvPr>
        </p:nvSpPr>
        <p:spPr>
          <a:xfrm>
            <a:off x="0" y="6356350"/>
            <a:ext cx="2133600" cy="365125"/>
          </a:xfrm>
          <a:prstGeom prst="rect">
            <a:avLst/>
          </a:prstGeom>
        </p:spPr>
        <p:txBody>
          <a:bodyPr vert="horz" lIns="91440" tIns="45720" rIns="91440" bIns="45720" rtlCol="0" anchor="ctr"/>
          <a:lstStyle>
            <a:defPPr>
              <a:defRPr lang="de-DE"/>
            </a:defPPr>
            <a:lvl1pPr algn="l" rtl="0" eaLnBrk="1" fontAlgn="auto" hangingPunct="1">
              <a:spcBef>
                <a:spcPts val="0"/>
              </a:spcBef>
              <a:spcAft>
                <a:spcPts val="0"/>
              </a:spcAft>
              <a:defRPr sz="1000" kern="1200">
                <a:solidFill>
                  <a:schemeClr val="tx1">
                    <a:tint val="75000"/>
                  </a:schemeClr>
                </a:solidFill>
                <a:latin typeface="Lucida Sans Unicode" pitchFamily="34" charset="0"/>
                <a:ea typeface="+mn-ea"/>
                <a:cs typeface="Lucida Sans Unicode"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46FBBD02-EED8-409C-9D7B-D70F95F15F28}" type="datetime1">
              <a:rPr lang="de-DE" smtClean="0"/>
              <a:pPr>
                <a:defRPr/>
              </a:pPr>
              <a:t>12.01.2023</a:t>
            </a:fld>
            <a:endParaRPr lang="de-A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a:extLst>
              <a:ext uri="{FF2B5EF4-FFF2-40B4-BE49-F238E27FC236}">
                <a16:creationId xmlns:a16="http://schemas.microsoft.com/office/drawing/2014/main" id="{EF32551D-5A35-47E2-BF11-EDF957D69545}"/>
              </a:ext>
            </a:extLst>
          </p:cNvPr>
          <p:cNvSpPr>
            <a:spLocks noGrp="1"/>
          </p:cNvSpPr>
          <p:nvPr>
            <p:ph type="title"/>
          </p:nvPr>
        </p:nvSpPr>
        <p:spPr/>
        <p:txBody>
          <a:bodyPr/>
          <a:lstStyle/>
          <a:p>
            <a:pPr>
              <a:lnSpc>
                <a:spcPct val="135000"/>
              </a:lnSpc>
              <a:tabLst>
                <a:tab pos="447675" algn="l"/>
              </a:tabLst>
              <a:defRPr/>
            </a:pPr>
            <a:r>
              <a:rPr lang="de-AT" dirty="0">
                <a:solidFill>
                  <a:schemeClr val="tx1">
                    <a:lumMod val="75000"/>
                    <a:lumOff val="25000"/>
                  </a:schemeClr>
                </a:solidFill>
              </a:rPr>
              <a:t>Modelle zur Bedarfsberechnung (3) </a:t>
            </a:r>
          </a:p>
        </p:txBody>
      </p:sp>
      <p:sp>
        <p:nvSpPr>
          <p:cNvPr id="12291" name="Inhaltsplatzhalter 2">
            <a:extLst>
              <a:ext uri="{FF2B5EF4-FFF2-40B4-BE49-F238E27FC236}">
                <a16:creationId xmlns:a16="http://schemas.microsoft.com/office/drawing/2014/main" id="{BBEDDE5D-0A56-4A55-962D-D57958B75070}"/>
              </a:ext>
            </a:extLst>
          </p:cNvPr>
          <p:cNvSpPr>
            <a:spLocks noGrp="1"/>
          </p:cNvSpPr>
          <p:nvPr>
            <p:ph sz="half" idx="1"/>
          </p:nvPr>
        </p:nvSpPr>
        <p:spPr/>
        <p:txBody>
          <a:bodyPr>
            <a:normAutofit/>
          </a:bodyPr>
          <a:lstStyle/>
          <a:p>
            <a:pPr marL="0" indent="0">
              <a:buNone/>
            </a:pPr>
            <a:r>
              <a:rPr lang="de-AT" altLang="de-DE" sz="1800" b="1" dirty="0"/>
              <a:t>Strukturbezogene Modelle / </a:t>
            </a:r>
            <a:br>
              <a:rPr lang="de-AT" altLang="de-DE" sz="1800" b="1" dirty="0"/>
            </a:br>
            <a:r>
              <a:rPr lang="de-AT" altLang="de-DE" sz="1800" b="1" dirty="0"/>
              <a:t>Leistungsziel-Ansätze</a:t>
            </a:r>
          </a:p>
          <a:p>
            <a:endParaRPr lang="de-AT" altLang="de-DE" sz="1800" b="1" dirty="0"/>
          </a:p>
          <a:p>
            <a:pPr>
              <a:buFont typeface="Lucida Sans Unicode" panose="020B0602030504020204" pitchFamily="34" charset="0"/>
              <a:buNone/>
            </a:pPr>
            <a:r>
              <a:rPr lang="de-DE" sz="1600" dirty="0"/>
              <a:t>legt Ziele für die Bereitstellung und Erbringung spezieller Dienstleistungen fest und überträgt diese auf Personal- und Produktivitätsstandards (Mindestpersonalbestand für die Versorgung einer Bevölkerung von x Personen und pro Art der Einrichtung). Er liefert Einblick, welche Aufgaben und Fertigkeiten für spezielle Tätigkeiten notwendig sind.</a:t>
            </a:r>
            <a:endParaRPr lang="de-AT" altLang="de-DE" sz="1600" dirty="0"/>
          </a:p>
          <a:p>
            <a:pPr>
              <a:buFont typeface="Lucida Sans Unicode" panose="020B0602030504020204" pitchFamily="34" charset="0"/>
              <a:buNone/>
            </a:pPr>
            <a:r>
              <a:rPr lang="de-AT" altLang="de-DE" sz="1800" dirty="0"/>
              <a:t>	</a:t>
            </a:r>
          </a:p>
        </p:txBody>
      </p:sp>
      <p:sp>
        <p:nvSpPr>
          <p:cNvPr id="2" name="Inhaltsplatzhalter 1">
            <a:extLst>
              <a:ext uri="{FF2B5EF4-FFF2-40B4-BE49-F238E27FC236}">
                <a16:creationId xmlns:a16="http://schemas.microsoft.com/office/drawing/2014/main" id="{7ABC3B7E-D6B7-4E81-B366-AE320BD37528}"/>
              </a:ext>
            </a:extLst>
          </p:cNvPr>
          <p:cNvSpPr>
            <a:spLocks noGrp="1"/>
          </p:cNvSpPr>
          <p:nvPr>
            <p:ph sz="half" idx="2"/>
          </p:nvPr>
        </p:nvSpPr>
        <p:spPr/>
        <p:txBody>
          <a:bodyPr>
            <a:normAutofit/>
          </a:bodyPr>
          <a:lstStyle/>
          <a:p>
            <a:pPr>
              <a:buFont typeface="Lucida Sans Unicode" panose="020B0602030504020204" pitchFamily="34" charset="0"/>
              <a:buNone/>
            </a:pPr>
            <a:r>
              <a:rPr lang="de-AT" altLang="de-DE" sz="1600" dirty="0">
                <a:solidFill>
                  <a:schemeClr val="accent6">
                    <a:lumMod val="75000"/>
                  </a:schemeClr>
                </a:solidFill>
              </a:rPr>
              <a:t>+ einfach zu verstehen</a:t>
            </a:r>
          </a:p>
          <a:p>
            <a:pPr>
              <a:buFont typeface="Lucida Sans Unicode" panose="020B0602030504020204" pitchFamily="34" charset="0"/>
              <a:buNone/>
            </a:pPr>
            <a:r>
              <a:rPr lang="de-AT" altLang="de-DE" sz="1600" dirty="0">
                <a:solidFill>
                  <a:srgbClr val="0070C0"/>
                </a:solidFill>
              </a:rPr>
              <a:t>- Bedarf wird überall als identisch angesehen</a:t>
            </a:r>
          </a:p>
          <a:p>
            <a:pPr>
              <a:buFont typeface="Lucida Sans Unicode" panose="020B0602030504020204" pitchFamily="34" charset="0"/>
              <a:buNone/>
            </a:pPr>
            <a:r>
              <a:rPr lang="de-AT" altLang="de-DE" sz="1600" dirty="0">
                <a:solidFill>
                  <a:srgbClr val="0070C0"/>
                </a:solidFill>
              </a:rPr>
              <a:t>- alle Anbieter sind gleichwertig</a:t>
            </a:r>
          </a:p>
          <a:p>
            <a:pPr>
              <a:buFont typeface="Lucida Sans Unicode" panose="020B0602030504020204" pitchFamily="34" charset="0"/>
              <a:buNone/>
            </a:pPr>
            <a:r>
              <a:rPr lang="de-AT" altLang="de-DE" sz="1600" dirty="0">
                <a:solidFill>
                  <a:srgbClr val="0070C0"/>
                </a:solidFill>
              </a:rPr>
              <a:t>- es gibt keine Schwankungen in der Behandlungsweise</a:t>
            </a:r>
          </a:p>
          <a:p>
            <a:pPr>
              <a:buFont typeface="Lucida Sans Unicode" panose="020B0602030504020204" pitchFamily="34" charset="0"/>
              <a:buNone/>
            </a:pPr>
            <a:r>
              <a:rPr lang="de-AT" altLang="de-DE" sz="1600" dirty="0">
                <a:solidFill>
                  <a:srgbClr val="0070C0"/>
                </a:solidFill>
              </a:rPr>
              <a:t>- Kriterien oft Expertenmeinung</a:t>
            </a:r>
          </a:p>
          <a:p>
            <a:pPr marL="0" indent="0">
              <a:buNone/>
            </a:pPr>
            <a:endParaRPr lang="de-DE" sz="1600" dirty="0"/>
          </a:p>
        </p:txBody>
      </p:sp>
      <p:sp>
        <p:nvSpPr>
          <p:cNvPr id="3" name="Textplatzhalter 2">
            <a:extLst>
              <a:ext uri="{FF2B5EF4-FFF2-40B4-BE49-F238E27FC236}">
                <a16:creationId xmlns:a16="http://schemas.microsoft.com/office/drawing/2014/main" id="{193811D9-885E-4BAA-A4E2-22F47305478F}"/>
              </a:ext>
            </a:extLst>
          </p:cNvPr>
          <p:cNvSpPr>
            <a:spLocks noGrp="1"/>
          </p:cNvSpPr>
          <p:nvPr>
            <p:ph type="body" sz="quarter" idx="20"/>
          </p:nvPr>
        </p:nvSpPr>
        <p:spPr/>
        <p:txBody>
          <a:bodyPr/>
          <a:lstStyle/>
          <a:p>
            <a:endParaRPr lang="de-DE"/>
          </a:p>
        </p:txBody>
      </p:sp>
      <p:sp>
        <p:nvSpPr>
          <p:cNvPr id="4" name="Datumsplatzhalter 3">
            <a:extLst>
              <a:ext uri="{FF2B5EF4-FFF2-40B4-BE49-F238E27FC236}">
                <a16:creationId xmlns:a16="http://schemas.microsoft.com/office/drawing/2014/main" id="{EB89108B-EC2F-49A1-B63F-CA8327ABE3E3}"/>
              </a:ext>
            </a:extLst>
          </p:cNvPr>
          <p:cNvSpPr>
            <a:spLocks noGrp="1"/>
          </p:cNvSpPr>
          <p:nvPr>
            <p:ph type="dt" sz="quarter" idx="10"/>
          </p:nvPr>
        </p:nvSpPr>
        <p:spPr>
          <a:xfrm>
            <a:off x="0" y="6356350"/>
            <a:ext cx="2133600" cy="365125"/>
          </a:xfrm>
          <a:prstGeom prst="rect">
            <a:avLst/>
          </a:prstGeom>
        </p:spPr>
        <p:txBody>
          <a:bodyPr vert="horz" lIns="91440" tIns="45720" rIns="91440" bIns="45720" rtlCol="0" anchor="ctr"/>
          <a:lstStyle>
            <a:defPPr>
              <a:defRPr lang="de-DE"/>
            </a:defPPr>
            <a:lvl1pPr algn="l" rtl="0" eaLnBrk="1" fontAlgn="auto" hangingPunct="1">
              <a:spcBef>
                <a:spcPts val="0"/>
              </a:spcBef>
              <a:spcAft>
                <a:spcPts val="0"/>
              </a:spcAft>
              <a:defRPr sz="1000" kern="1200">
                <a:solidFill>
                  <a:schemeClr val="tx1">
                    <a:tint val="75000"/>
                  </a:schemeClr>
                </a:solidFill>
                <a:latin typeface="Lucida Sans Unicode" pitchFamily="34" charset="0"/>
                <a:ea typeface="+mn-ea"/>
                <a:cs typeface="Lucida Sans Unicode"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46FBBD02-EED8-409C-9D7B-D70F95F15F28}" type="datetime1">
              <a:rPr lang="de-DE" smtClean="0"/>
              <a:pPr>
                <a:defRPr/>
              </a:pPr>
              <a:t>12.01.2023</a:t>
            </a:fld>
            <a:endParaRPr lang="de-AT"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291">
                                            <p:txEl>
                                              <p:pRg st="3" end="3"/>
                                            </p:txEl>
                                          </p:spTgt>
                                        </p:tgtEl>
                                        <p:attrNameLst>
                                          <p:attrName>style.visibility</p:attrName>
                                        </p:attrNameLst>
                                      </p:cBhvr>
                                      <p:to>
                                        <p:strVal val="visible"/>
                                      </p:to>
                                    </p:set>
                                    <p:animEffect transition="in" filter="blinds(horizontal)">
                                      <p:cBhvr>
                                        <p:cTn id="7" dur="500"/>
                                        <p:tgtEl>
                                          <p:spTgt spid="12291">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a:extLst>
              <a:ext uri="{FF2B5EF4-FFF2-40B4-BE49-F238E27FC236}">
                <a16:creationId xmlns:a16="http://schemas.microsoft.com/office/drawing/2014/main" id="{FF9C1C92-667D-4D41-8481-FB8EADE2089A}"/>
              </a:ext>
            </a:extLst>
          </p:cNvPr>
          <p:cNvSpPr>
            <a:spLocks noGrp="1"/>
          </p:cNvSpPr>
          <p:nvPr>
            <p:ph type="title"/>
          </p:nvPr>
        </p:nvSpPr>
        <p:spPr/>
        <p:txBody>
          <a:bodyPr/>
          <a:lstStyle/>
          <a:p>
            <a:pPr>
              <a:lnSpc>
                <a:spcPct val="135000"/>
              </a:lnSpc>
              <a:tabLst>
                <a:tab pos="447675" algn="l"/>
              </a:tabLst>
              <a:defRPr/>
            </a:pPr>
            <a:r>
              <a:rPr lang="de-AT" dirty="0">
                <a:solidFill>
                  <a:schemeClr val="tx1">
                    <a:lumMod val="75000"/>
                    <a:lumOff val="25000"/>
                  </a:schemeClr>
                </a:solidFill>
              </a:rPr>
              <a:t>Modelle zur Bedarfsberechnung (4) </a:t>
            </a:r>
          </a:p>
        </p:txBody>
      </p:sp>
      <p:sp>
        <p:nvSpPr>
          <p:cNvPr id="13315" name="Inhaltsplatzhalter 2">
            <a:extLst>
              <a:ext uri="{FF2B5EF4-FFF2-40B4-BE49-F238E27FC236}">
                <a16:creationId xmlns:a16="http://schemas.microsoft.com/office/drawing/2014/main" id="{4039ABC6-BDE5-4EAB-A983-D3E52A0F3DB4}"/>
              </a:ext>
            </a:extLst>
          </p:cNvPr>
          <p:cNvSpPr>
            <a:spLocks noGrp="1"/>
          </p:cNvSpPr>
          <p:nvPr>
            <p:ph sz="half" idx="1"/>
          </p:nvPr>
        </p:nvSpPr>
        <p:spPr>
          <a:xfrm>
            <a:off x="838200" y="2202508"/>
            <a:ext cx="4581293" cy="4351338"/>
          </a:xfrm>
        </p:spPr>
        <p:txBody>
          <a:bodyPr>
            <a:normAutofit/>
          </a:bodyPr>
          <a:lstStyle/>
          <a:p>
            <a:pPr marL="0" indent="0">
              <a:buNone/>
            </a:pPr>
            <a:r>
              <a:rPr lang="de-AT" altLang="de-DE" sz="1800" b="1" dirty="0"/>
              <a:t>An Bedürfnissen orientierter Ansatz </a:t>
            </a:r>
          </a:p>
          <a:p>
            <a:pPr marL="0" indent="0">
              <a:buNone/>
            </a:pPr>
            <a:endParaRPr lang="de-AT" altLang="de-DE" sz="1800" b="1" dirty="0"/>
          </a:p>
          <a:p>
            <a:pPr>
              <a:buFont typeface="Lucida Sans Unicode" panose="020B0602030504020204" pitchFamily="34" charset="0"/>
              <a:buNone/>
            </a:pPr>
            <a:r>
              <a:rPr lang="de-AT" altLang="de-DE" sz="1600" b="1" dirty="0"/>
              <a:t>	</a:t>
            </a:r>
            <a:r>
              <a:rPr lang="de-AT" altLang="de-DE" sz="1600" dirty="0"/>
              <a:t>zukünftiger Bedarf anhand hochgerechnetem Bedarf in der Bevölkerung unter Berücksichtigung von Alter, Entwicklung von Morbidität und Leistungsstandards</a:t>
            </a:r>
          </a:p>
          <a:p>
            <a:pPr>
              <a:buFont typeface="Lucida Sans Unicode" panose="020B0602030504020204" pitchFamily="34" charset="0"/>
              <a:buNone/>
            </a:pPr>
            <a:endParaRPr lang="de-AT" altLang="de-DE" sz="1600" dirty="0"/>
          </a:p>
        </p:txBody>
      </p:sp>
      <p:sp>
        <p:nvSpPr>
          <p:cNvPr id="2" name="Inhaltsplatzhalter 1">
            <a:extLst>
              <a:ext uri="{FF2B5EF4-FFF2-40B4-BE49-F238E27FC236}">
                <a16:creationId xmlns:a16="http://schemas.microsoft.com/office/drawing/2014/main" id="{F25A31B1-D6E5-4401-9D7C-40BED8AB0B54}"/>
              </a:ext>
            </a:extLst>
          </p:cNvPr>
          <p:cNvSpPr>
            <a:spLocks noGrp="1"/>
          </p:cNvSpPr>
          <p:nvPr>
            <p:ph sz="half" idx="2"/>
          </p:nvPr>
        </p:nvSpPr>
        <p:spPr>
          <a:xfrm>
            <a:off x="5609063" y="1672754"/>
            <a:ext cx="5823616" cy="4351338"/>
          </a:xfrm>
        </p:spPr>
        <p:txBody>
          <a:bodyPr>
            <a:noAutofit/>
          </a:bodyPr>
          <a:lstStyle/>
          <a:p>
            <a:pPr>
              <a:buFont typeface="Lucida Sans Unicode" panose="020B0602030504020204" pitchFamily="34" charset="0"/>
              <a:buNone/>
            </a:pPr>
            <a:r>
              <a:rPr lang="de-AT" altLang="de-DE" sz="1600" dirty="0">
                <a:solidFill>
                  <a:schemeClr val="accent6">
                    <a:lumMod val="75000"/>
                  </a:schemeClr>
                </a:solidFill>
              </a:rPr>
              <a:t>+</a:t>
            </a:r>
            <a:r>
              <a:rPr lang="de-AT" altLang="de-DE" sz="1600" dirty="0"/>
              <a:t> </a:t>
            </a:r>
            <a:r>
              <a:rPr lang="de-AT" altLang="de-DE" sz="1600" dirty="0">
                <a:solidFill>
                  <a:schemeClr val="accent6">
                    <a:lumMod val="75000"/>
                  </a:schemeClr>
                </a:solidFill>
              </a:rPr>
              <a:t>gewünschter Lebensstandard im Alter wird berücksichtigt (Eintrittswahrscheinlichkeiten, Standardsterberaten, Wohnformen, </a:t>
            </a:r>
            <a:r>
              <a:rPr lang="de-AT" altLang="de-DE" sz="1600" dirty="0" err="1">
                <a:solidFill>
                  <a:schemeClr val="accent6">
                    <a:lumMod val="75000"/>
                  </a:schemeClr>
                </a:solidFill>
              </a:rPr>
              <a:t>etc</a:t>
            </a:r>
            <a:r>
              <a:rPr lang="de-AT" altLang="de-DE" sz="1600" dirty="0">
                <a:solidFill>
                  <a:schemeClr val="accent6">
                    <a:lumMod val="75000"/>
                  </a:schemeClr>
                </a:solidFill>
              </a:rPr>
              <a:t>)</a:t>
            </a:r>
          </a:p>
          <a:p>
            <a:pPr>
              <a:buFont typeface="Lucida Sans Unicode" panose="020B0602030504020204" pitchFamily="34" charset="0"/>
              <a:buNone/>
            </a:pPr>
            <a:r>
              <a:rPr lang="de-AT" altLang="de-DE" sz="1600" dirty="0">
                <a:solidFill>
                  <a:schemeClr val="accent6">
                    <a:lumMod val="75000"/>
                  </a:schemeClr>
                </a:solidFill>
              </a:rPr>
              <a:t>+ Lücken zwischen vorhandenem und notwendigen Dienstleistungen werden aufgezeigt</a:t>
            </a:r>
          </a:p>
          <a:p>
            <a:pPr>
              <a:buFont typeface="Lucida Sans Unicode" panose="020B0602030504020204" pitchFamily="34" charset="0"/>
              <a:buNone/>
            </a:pPr>
            <a:r>
              <a:rPr lang="de-AT" altLang="de-DE" sz="1600" dirty="0">
                <a:solidFill>
                  <a:schemeClr val="accent6">
                    <a:lumMod val="75000"/>
                  </a:schemeClr>
                </a:solidFill>
              </a:rPr>
              <a:t>+ möglichst alle Versorgungsbedürfnisse sollen gedeckt werden</a:t>
            </a:r>
          </a:p>
          <a:p>
            <a:pPr>
              <a:buFont typeface="Lucida Sans Unicode" panose="020B0602030504020204" pitchFamily="34" charset="0"/>
              <a:buNone/>
            </a:pPr>
            <a:r>
              <a:rPr lang="de-AT" altLang="de-DE" sz="1600" b="1" dirty="0"/>
              <a:t>	</a:t>
            </a:r>
            <a:r>
              <a:rPr lang="de-AT" altLang="de-DE" sz="1600" b="1" dirty="0">
                <a:solidFill>
                  <a:srgbClr val="0070C0"/>
                </a:solidFill>
              </a:rPr>
              <a:t>- Operationalisieren kompliziert, da</a:t>
            </a:r>
          </a:p>
          <a:p>
            <a:pPr>
              <a:buFont typeface="Lucida Sans Unicode" panose="020B0602030504020204" pitchFamily="34" charset="0"/>
              <a:buNone/>
            </a:pPr>
            <a:r>
              <a:rPr lang="de-AT" altLang="de-DE" sz="1600" dirty="0">
                <a:solidFill>
                  <a:srgbClr val="0070C0"/>
                </a:solidFill>
              </a:rPr>
              <a:t>	- Kenntnisse um gesundheitliche Bedürfnisse inkomplett</a:t>
            </a:r>
          </a:p>
          <a:p>
            <a:pPr>
              <a:buFont typeface="Lucida Sans Unicode" panose="020B0602030504020204" pitchFamily="34" charset="0"/>
              <a:buNone/>
            </a:pPr>
            <a:r>
              <a:rPr lang="de-AT" altLang="de-DE" sz="1600" dirty="0">
                <a:solidFill>
                  <a:srgbClr val="0070C0"/>
                </a:solidFill>
              </a:rPr>
              <a:t>	- Definitionen von Gesundheit und Krankheit konstruiert</a:t>
            </a:r>
          </a:p>
          <a:p>
            <a:pPr>
              <a:buFont typeface="Lucida Sans Unicode" panose="020B0602030504020204" pitchFamily="34" charset="0"/>
              <a:buNone/>
            </a:pPr>
            <a:r>
              <a:rPr lang="de-AT" altLang="de-DE" sz="1600" dirty="0">
                <a:solidFill>
                  <a:srgbClr val="0070C0"/>
                </a:solidFill>
              </a:rPr>
              <a:t>	- Ansichten unterschiedlich sind</a:t>
            </a:r>
          </a:p>
          <a:p>
            <a:pPr>
              <a:buFont typeface="Lucida Sans Unicode" panose="020B0602030504020204" pitchFamily="34" charset="0"/>
              <a:buNone/>
            </a:pPr>
            <a:r>
              <a:rPr lang="de-AT" altLang="de-DE" sz="1600" dirty="0">
                <a:solidFill>
                  <a:srgbClr val="0070C0"/>
                </a:solidFill>
              </a:rPr>
              <a:t>	- Messen von Bedürfnissen sehr aufwendig</a:t>
            </a:r>
          </a:p>
          <a:p>
            <a:pPr>
              <a:buFont typeface="Lucida Sans Unicode" panose="020B0602030504020204" pitchFamily="34" charset="0"/>
              <a:buNone/>
            </a:pPr>
            <a:r>
              <a:rPr lang="de-AT" altLang="de-DE" sz="1600" dirty="0">
                <a:solidFill>
                  <a:srgbClr val="0070C0"/>
                </a:solidFill>
              </a:rPr>
              <a:t>	- es kaum Wirksamkeits- und Effizienznachweise für Behandlungsmethoden gibt</a:t>
            </a:r>
          </a:p>
          <a:p>
            <a:pPr marL="0" indent="0">
              <a:buNone/>
            </a:pPr>
            <a:endParaRPr lang="de-DE" sz="1600" dirty="0"/>
          </a:p>
        </p:txBody>
      </p:sp>
      <p:sp>
        <p:nvSpPr>
          <p:cNvPr id="7" name="Textplatzhalter 6">
            <a:extLst>
              <a:ext uri="{FF2B5EF4-FFF2-40B4-BE49-F238E27FC236}">
                <a16:creationId xmlns:a16="http://schemas.microsoft.com/office/drawing/2014/main" id="{891DB1C5-DA4E-4852-8704-D9B852E5FD9B}"/>
              </a:ext>
            </a:extLst>
          </p:cNvPr>
          <p:cNvSpPr>
            <a:spLocks noGrp="1"/>
          </p:cNvSpPr>
          <p:nvPr>
            <p:ph type="body" sz="quarter" idx="20"/>
          </p:nvPr>
        </p:nvSpPr>
        <p:spPr>
          <a:xfrm rot="16200000">
            <a:off x="10148894" y="4452164"/>
            <a:ext cx="3092739" cy="175372"/>
          </a:xfrm>
        </p:spPr>
        <p:txBody>
          <a:bodyPr/>
          <a:lstStyle/>
          <a:p>
            <a:r>
              <a:rPr lang="de-AT" altLang="de-DE" sz="800" dirty="0"/>
              <a:t>Quelle: O'Brien-Pallas &amp; Dussault G.</a:t>
            </a:r>
          </a:p>
          <a:p>
            <a:endParaRPr lang="de-DE" dirty="0"/>
          </a:p>
        </p:txBody>
      </p:sp>
      <p:sp>
        <p:nvSpPr>
          <p:cNvPr id="4" name="Datumsplatzhalter 3">
            <a:extLst>
              <a:ext uri="{FF2B5EF4-FFF2-40B4-BE49-F238E27FC236}">
                <a16:creationId xmlns:a16="http://schemas.microsoft.com/office/drawing/2014/main" id="{6121EBFE-E133-4E41-BAAA-BE265664DF45}"/>
              </a:ext>
            </a:extLst>
          </p:cNvPr>
          <p:cNvSpPr>
            <a:spLocks noGrp="1"/>
          </p:cNvSpPr>
          <p:nvPr>
            <p:ph type="dt" sz="quarter" idx="10"/>
          </p:nvPr>
        </p:nvSpPr>
        <p:spPr>
          <a:xfrm>
            <a:off x="0" y="6356350"/>
            <a:ext cx="2133600" cy="365125"/>
          </a:xfrm>
          <a:prstGeom prst="rect">
            <a:avLst/>
          </a:prstGeom>
        </p:spPr>
        <p:txBody>
          <a:bodyPr vert="horz" lIns="91440" tIns="45720" rIns="91440" bIns="45720" rtlCol="0" anchor="ctr"/>
          <a:lstStyle>
            <a:defPPr>
              <a:defRPr lang="de-DE"/>
            </a:defPPr>
            <a:lvl1pPr algn="l" rtl="0" eaLnBrk="1" fontAlgn="auto" hangingPunct="1">
              <a:spcBef>
                <a:spcPts val="0"/>
              </a:spcBef>
              <a:spcAft>
                <a:spcPts val="0"/>
              </a:spcAft>
              <a:defRPr sz="1000" kern="1200">
                <a:solidFill>
                  <a:schemeClr val="tx1">
                    <a:tint val="75000"/>
                  </a:schemeClr>
                </a:solidFill>
                <a:latin typeface="Lucida Sans Unicode" pitchFamily="34" charset="0"/>
                <a:ea typeface="+mn-ea"/>
                <a:cs typeface="Lucida Sans Unicode"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46FBBD02-EED8-409C-9D7B-D70F95F15F28}" type="datetime1">
              <a:rPr lang="de-DE" smtClean="0"/>
              <a:pPr>
                <a:defRPr/>
              </a:pPr>
              <a:t>12.01.2023</a:t>
            </a:fld>
            <a:endParaRPr lang="de-A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a:extLst>
              <a:ext uri="{FF2B5EF4-FFF2-40B4-BE49-F238E27FC236}">
                <a16:creationId xmlns:a16="http://schemas.microsoft.com/office/drawing/2014/main" id="{78414219-34E1-4381-8607-B89956DD767C}"/>
              </a:ext>
            </a:extLst>
          </p:cNvPr>
          <p:cNvSpPr>
            <a:spLocks noGrp="1"/>
          </p:cNvSpPr>
          <p:nvPr>
            <p:ph type="title"/>
          </p:nvPr>
        </p:nvSpPr>
        <p:spPr/>
        <p:txBody>
          <a:bodyPr/>
          <a:lstStyle/>
          <a:p>
            <a:pPr marL="285750" indent="-285750">
              <a:buFont typeface="Arial" panose="020B0604020202020204" pitchFamily="34" charset="0"/>
              <a:buChar char="•"/>
            </a:pPr>
            <a:r>
              <a:rPr lang="de-AT" altLang="de-DE" sz="1800" b="1" dirty="0"/>
              <a:t>Wie können diese Faktoren bei Bedarfsberechnungen abgebildet werden (Modellbildung)?</a:t>
            </a:r>
            <a:br>
              <a:rPr lang="de-AT" altLang="de-DE" sz="1800" dirty="0"/>
            </a:br>
            <a:r>
              <a:rPr lang="de-AT" altLang="de-DE" sz="1800" i="0" dirty="0"/>
              <a:t>Können alle Faktoren eindeutig mittels Daten beschrieben werden?</a:t>
            </a:r>
            <a:br>
              <a:rPr lang="de-AT" altLang="de-DE" sz="1800" i="0" dirty="0"/>
            </a:br>
            <a:r>
              <a:rPr lang="de-AT" altLang="de-DE" sz="1800" i="0" dirty="0"/>
              <a:t>Werden die entsprechenden Daten bereits erhoben?</a:t>
            </a:r>
            <a:br>
              <a:rPr lang="de-AT" altLang="de-DE" sz="1800" i="0" dirty="0"/>
            </a:br>
            <a:r>
              <a:rPr lang="de-AT" altLang="de-DE" sz="1800" i="0" dirty="0"/>
              <a:t>Wie können fehlende Daten erhoben werden?</a:t>
            </a:r>
            <a:br>
              <a:rPr lang="de-AT" altLang="de-DE" sz="1800" i="0" dirty="0"/>
            </a:br>
            <a:r>
              <a:rPr lang="de-AT" altLang="de-DE" sz="1800" i="0" dirty="0"/>
              <a:t>Wie verändern sich die Einflussfaktoren im Laufe der Zeit?</a:t>
            </a:r>
            <a:endParaRPr lang="de-DE" sz="1800" i="0" dirty="0"/>
          </a:p>
        </p:txBody>
      </p:sp>
      <p:sp>
        <p:nvSpPr>
          <p:cNvPr id="10" name="Foliennummernplatzhalter 9">
            <a:extLst>
              <a:ext uri="{FF2B5EF4-FFF2-40B4-BE49-F238E27FC236}">
                <a16:creationId xmlns:a16="http://schemas.microsoft.com/office/drawing/2014/main" id="{C8238F5F-FBE3-4515-9734-71DA095C726B}"/>
              </a:ext>
            </a:extLst>
          </p:cNvPr>
          <p:cNvSpPr>
            <a:spLocks noGrp="1"/>
          </p:cNvSpPr>
          <p:nvPr>
            <p:ph type="sldNum" sz="quarter" idx="4"/>
          </p:nvPr>
        </p:nvSpPr>
        <p:spPr/>
        <p:txBody>
          <a:bodyPr/>
          <a:lstStyle/>
          <a:p>
            <a:fld id="{CDD6A526-6E93-4D44-80E5-3CEE2153CC52}" type="slidenum">
              <a:rPr lang="de-DE" smtClean="0"/>
              <a:pPr/>
              <a:t>9</a:t>
            </a:fld>
            <a:endParaRPr lang="de-DE" dirty="0"/>
          </a:p>
        </p:txBody>
      </p:sp>
    </p:spTree>
    <p:extLst>
      <p:ext uri="{BB962C8B-B14F-4D97-AF65-F5344CB8AC3E}">
        <p14:creationId xmlns:p14="http://schemas.microsoft.com/office/powerpoint/2010/main" val="385266750"/>
      </p:ext>
    </p:extLst>
  </p:cSld>
  <p:clrMapOvr>
    <a:masterClrMapping/>
  </p:clrMapOvr>
</p:sld>
</file>

<file path=ppt/theme/theme1.xml><?xml version="1.0" encoding="utf-8"?>
<a:theme xmlns:a="http://schemas.openxmlformats.org/drawingml/2006/main" name="GÖG">
  <a:themeElements>
    <a:clrScheme name="Benutzerdefiniert 21">
      <a:dk1>
        <a:srgbClr val="000000"/>
      </a:dk1>
      <a:lt1>
        <a:srgbClr val="FFFFFF"/>
      </a:lt1>
      <a:dk2>
        <a:srgbClr val="687169"/>
      </a:dk2>
      <a:lt2>
        <a:srgbClr val="E7E6E6"/>
      </a:lt2>
      <a:accent1>
        <a:srgbClr val="4EA9CB"/>
      </a:accent1>
      <a:accent2>
        <a:srgbClr val="E9B300"/>
      </a:accent2>
      <a:accent3>
        <a:srgbClr val="E53417"/>
      </a:accent3>
      <a:accent4>
        <a:srgbClr val="7F9C34"/>
      </a:accent4>
      <a:accent5>
        <a:srgbClr val="CE7900"/>
      </a:accent5>
      <a:accent6>
        <a:srgbClr val="70AD47"/>
      </a:accent6>
      <a:hlink>
        <a:srgbClr val="185C76"/>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G PPT Vorlage.potx" id="{46EB3AF5-BD6B-4F2B-A008-F6A2662CBDB1}" vid="{D745C5C1-8474-49F5-8F26-FB3A88B60EC1}"/>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GÖG PPT Vorlage</Template>
  <TotalTime>0</TotalTime>
  <Words>2169</Words>
  <Application>Microsoft Office PowerPoint</Application>
  <PresentationFormat>Breitbild</PresentationFormat>
  <Paragraphs>399</Paragraphs>
  <Slides>23</Slides>
  <Notes>7</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23</vt:i4>
      </vt:variant>
    </vt:vector>
  </HeadingPairs>
  <TitlesOfParts>
    <vt:vector size="31" baseType="lpstr">
      <vt:lpstr>Arial</vt:lpstr>
      <vt:lpstr>Calibri</vt:lpstr>
      <vt:lpstr>Lucida Sans</vt:lpstr>
      <vt:lpstr>Lucida Sans Unicode</vt:lpstr>
      <vt:lpstr>Open Sans</vt:lpstr>
      <vt:lpstr>Symbol</vt:lpstr>
      <vt:lpstr>Systemschrift Normal</vt:lpstr>
      <vt:lpstr>GÖG</vt:lpstr>
      <vt:lpstr>Berufsregister als Voraussetzung für eine sinnvolle Personalbedarfsplanung</vt:lpstr>
      <vt:lpstr> Fragestellung</vt:lpstr>
      <vt:lpstr>personalbedarfsberechnungen im Überblick</vt:lpstr>
      <vt:lpstr>Modell des Personalangebotes</vt:lpstr>
      <vt:lpstr>Modelle zur Bedarfsberechnung (1) </vt:lpstr>
      <vt:lpstr>Modelle zur Bedarfsberechnung (2) </vt:lpstr>
      <vt:lpstr>Modelle zur Bedarfsberechnung (3) </vt:lpstr>
      <vt:lpstr>Modelle zur Bedarfsberechnung (4) </vt:lpstr>
      <vt:lpstr>Wie können diese Faktoren bei Bedarfsberechnungen abgebildet werden (Modellbildung)? Können alle Faktoren eindeutig mittels Daten beschrieben werden? Werden die entsprechenden Daten bereits erhoben? Wie können fehlende Daten erhoben werden? Wie verändern sich die Einflussfaktoren im Laufe der Zeit?</vt:lpstr>
      <vt:lpstr>PowerPoint-Präsentation</vt:lpstr>
      <vt:lpstr>Datenquellen, Beispiele</vt:lpstr>
      <vt:lpstr>Datenquellen, Beispiele</vt:lpstr>
      <vt:lpstr>Beispiele: Diagnosen‐ und Leistungsdokumentation MTD-Prognose: Logopädie   Physiotherapie</vt:lpstr>
      <vt:lpstr>Beispiele Pflegepersonalbedarfsprognose  Österreich, 2017</vt:lpstr>
      <vt:lpstr>Modell des Personalangebotes</vt:lpstr>
      <vt:lpstr>PowerPoint-Präsentation</vt:lpstr>
      <vt:lpstr>Datenauszüge aus dem GBR und deren Bedeutung</vt:lpstr>
      <vt:lpstr>Dynamik in der Registrierung</vt:lpstr>
      <vt:lpstr>PowerPoint-Präsentation</vt:lpstr>
      <vt:lpstr>Zusammenfassung 1 </vt:lpstr>
      <vt:lpstr>Zusammenfassung 2: abgeschlossene Bedarfsprognosen</vt:lpstr>
      <vt:lpstr>Literatur</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 ist der Titel  der Präsentation  in 40 Punkt Schrift</dc:title>
  <dc:creator>Elisabeth Rappold</dc:creator>
  <cp:lastModifiedBy>Elisabeth Rappold</cp:lastModifiedBy>
  <cp:revision>34</cp:revision>
  <dcterms:created xsi:type="dcterms:W3CDTF">2023-01-09T13:03:07Z</dcterms:created>
  <dcterms:modified xsi:type="dcterms:W3CDTF">2023-01-12T08:04:40Z</dcterms:modified>
</cp:coreProperties>
</file>